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300" r:id="rId5"/>
    <p:sldId id="386" r:id="rId6"/>
    <p:sldId id="384" r:id="rId7"/>
    <p:sldId id="366" r:id="rId8"/>
    <p:sldId id="309" r:id="rId9"/>
    <p:sldId id="365" r:id="rId10"/>
    <p:sldId id="364" r:id="rId11"/>
    <p:sldId id="372" r:id="rId12"/>
    <p:sldId id="371" r:id="rId13"/>
    <p:sldId id="382" r:id="rId14"/>
    <p:sldId id="383" r:id="rId15"/>
    <p:sldId id="376" r:id="rId16"/>
    <p:sldId id="387" r:id="rId17"/>
  </p:sldIdLst>
  <p:sldSz cx="12192000" cy="6858000"/>
  <p:notesSz cx="6858000" cy="9144000"/>
  <p:embeddedFontLst>
    <p:embeddedFont>
      <p:font typeface="Helvetica" panose="020B060402020202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713" autoAdjust="0"/>
  </p:normalViewPr>
  <p:slideViewPr>
    <p:cSldViewPr>
      <p:cViewPr varScale="1">
        <p:scale>
          <a:sx n="69" d="100"/>
          <a:sy n="69" d="100"/>
        </p:scale>
        <p:origin x="756"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8" name="Shape 518"/>
          <p:cNvSpPr>
            <a:spLocks noGrp="1" noRot="1" noChangeAspect="1"/>
          </p:cNvSpPr>
          <p:nvPr>
            <p:ph type="sldImg"/>
          </p:nvPr>
        </p:nvSpPr>
        <p:spPr>
          <a:xfrm>
            <a:off x="1143000" y="685800"/>
            <a:ext cx="4572000" cy="3429000"/>
          </a:xfrm>
          <a:prstGeom prst="rect">
            <a:avLst/>
          </a:prstGeom>
        </p:spPr>
        <p:txBody>
          <a:bodyPr/>
          <a:lstStyle/>
          <a:p>
            <a:endParaRPr/>
          </a:p>
        </p:txBody>
      </p:sp>
      <p:sp>
        <p:nvSpPr>
          <p:cNvPr id="519" name="Shape 5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1488886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12" name="Shape 12"/>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og lodret tekst">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Titeltekst</a:t>
            </a:r>
          </a:p>
        </p:txBody>
      </p:sp>
      <p:sp>
        <p:nvSpPr>
          <p:cNvPr id="189" name="Shape 189"/>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190" name="Shape 1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odret titel og tekst">
    <p:spTree>
      <p:nvGrpSpPr>
        <p:cNvPr id="1" name=""/>
        <p:cNvGrpSpPr/>
        <p:nvPr/>
      </p:nvGrpSpPr>
      <p:grpSpPr>
        <a:xfrm>
          <a:off x="0" y="0"/>
          <a:ext cx="0" cy="0"/>
          <a:chOff x="0" y="0"/>
          <a:chExt cx="0" cy="0"/>
        </a:xfrm>
      </p:grpSpPr>
      <p:sp>
        <p:nvSpPr>
          <p:cNvPr id="197" name="Shape 197"/>
          <p:cNvSpPr>
            <a:spLocks noGrp="1"/>
          </p:cNvSpPr>
          <p:nvPr>
            <p:ph type="title"/>
          </p:nvPr>
        </p:nvSpPr>
        <p:spPr>
          <a:xfrm>
            <a:off x="8724900" y="365125"/>
            <a:ext cx="2628900" cy="5811838"/>
          </a:xfrm>
          <a:prstGeom prst="rect">
            <a:avLst/>
          </a:prstGeom>
        </p:spPr>
        <p:txBody>
          <a:bodyPr/>
          <a:lstStyle/>
          <a:p>
            <a:r>
              <a:t>Titeltekst</a:t>
            </a:r>
          </a:p>
        </p:txBody>
      </p:sp>
      <p:sp>
        <p:nvSpPr>
          <p:cNvPr id="198" name="Shape 198"/>
          <p:cNvSpPr>
            <a:spLocks noGrp="1"/>
          </p:cNvSpPr>
          <p:nvPr>
            <p:ph type="body" idx="1"/>
          </p:nvPr>
        </p:nvSpPr>
        <p:spPr>
          <a:xfrm>
            <a:off x="838200" y="365125"/>
            <a:ext cx="7734300" cy="58118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199" name="Shape 19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slide">
    <p:spTree>
      <p:nvGrpSpPr>
        <p:cNvPr id="1" name=""/>
        <p:cNvGrpSpPr/>
        <p:nvPr/>
      </p:nvGrpSpPr>
      <p:grpSpPr>
        <a:xfrm>
          <a:off x="0" y="0"/>
          <a:ext cx="0" cy="0"/>
          <a:chOff x="0" y="0"/>
          <a:chExt cx="0" cy="0"/>
        </a:xfrm>
      </p:grpSpPr>
      <p:sp>
        <p:nvSpPr>
          <p:cNvPr id="206" name="Shape 206"/>
          <p:cNvSpPr>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207" name="Shape 207"/>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08" name="Shape 20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5" name="Shape 215"/>
          <p:cNvSpPr>
            <a:spLocks noGrp="1"/>
          </p:cNvSpPr>
          <p:nvPr>
            <p:ph type="title"/>
          </p:nvPr>
        </p:nvSpPr>
        <p:spPr>
          <a:prstGeom prst="rect">
            <a:avLst/>
          </a:prstGeom>
        </p:spPr>
        <p:txBody>
          <a:bodyPr/>
          <a:lstStyle/>
          <a:p>
            <a:r>
              <a:t>Titeltekst</a:t>
            </a:r>
          </a:p>
        </p:txBody>
      </p:sp>
      <p:sp>
        <p:nvSpPr>
          <p:cNvPr id="216" name="Shape 216"/>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17" name="Shape 21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224" name="Shape 224"/>
          <p:cNvSpPr>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225" name="Shape 225"/>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26" name="Shape 22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o indholdsobjekter">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Titeltekst</a:t>
            </a:r>
          </a:p>
        </p:txBody>
      </p:sp>
      <p:sp>
        <p:nvSpPr>
          <p:cNvPr id="234" name="Shape 234"/>
          <p:cNvSpPr>
            <a:spLocks noGrp="1"/>
          </p:cNvSpPr>
          <p:nvPr>
            <p:ph type="body" sz="half" idx="1"/>
          </p:nvPr>
        </p:nvSpPr>
        <p:spPr>
          <a:xfrm>
            <a:off x="838200" y="1825625"/>
            <a:ext cx="5181600" cy="43513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5" name="Shape 23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sp>
        <p:nvSpPr>
          <p:cNvPr id="242" name="Shape 242"/>
          <p:cNvSpPr>
            <a:spLocks noGrp="1"/>
          </p:cNvSpPr>
          <p:nvPr>
            <p:ph type="title"/>
          </p:nvPr>
        </p:nvSpPr>
        <p:spPr>
          <a:xfrm>
            <a:off x="839787" y="365125"/>
            <a:ext cx="10515601" cy="1325563"/>
          </a:xfrm>
          <a:prstGeom prst="rect">
            <a:avLst/>
          </a:prstGeom>
        </p:spPr>
        <p:txBody>
          <a:bodyPr/>
          <a:lstStyle/>
          <a:p>
            <a:r>
              <a:t>Titeltekst</a:t>
            </a:r>
          </a:p>
        </p:txBody>
      </p:sp>
      <p:sp>
        <p:nvSpPr>
          <p:cNvPr id="243" name="Shape 243"/>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44" name="Shape 244"/>
          <p:cNvSpPr>
            <a:spLocks noGrp="1"/>
          </p:cNvSpPr>
          <p:nvPr>
            <p:ph type="body" sz="quarter" idx="13"/>
          </p:nvPr>
        </p:nvSpPr>
        <p:spPr>
          <a:xfrm>
            <a:off x="6172200" y="1681163"/>
            <a:ext cx="5183188" cy="823914"/>
          </a:xfrm>
          <a:prstGeom prst="rect">
            <a:avLst/>
          </a:prstGeom>
        </p:spPr>
        <p:txBody>
          <a:bodyPr anchor="b"/>
          <a:lstStyle/>
          <a:p>
            <a:endParaRPr/>
          </a:p>
        </p:txBody>
      </p:sp>
      <p:sp>
        <p:nvSpPr>
          <p:cNvPr id="245" name="Shape 24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252" name="Shape 252"/>
          <p:cNvSpPr>
            <a:spLocks noGrp="1"/>
          </p:cNvSpPr>
          <p:nvPr>
            <p:ph type="title"/>
          </p:nvPr>
        </p:nvSpPr>
        <p:spPr>
          <a:prstGeom prst="rect">
            <a:avLst/>
          </a:prstGeom>
        </p:spPr>
        <p:txBody>
          <a:bodyPr/>
          <a:lstStyle/>
          <a:p>
            <a:r>
              <a:t>Titeltekst</a:t>
            </a:r>
          </a:p>
        </p:txBody>
      </p:sp>
      <p:sp>
        <p:nvSpPr>
          <p:cNvPr id="253" name="Shape 25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267" name="Shape 267"/>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268" name="Shape 268"/>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69" name="Shape 269"/>
          <p:cNvSpPr>
            <a:spLocks noGrp="1"/>
          </p:cNvSpPr>
          <p:nvPr>
            <p:ph type="body" sz="quarter" idx="13"/>
          </p:nvPr>
        </p:nvSpPr>
        <p:spPr>
          <a:xfrm>
            <a:off x="839787" y="2057400"/>
            <a:ext cx="3932238" cy="3811588"/>
          </a:xfrm>
          <a:prstGeom prst="rect">
            <a:avLst/>
          </a:prstGeom>
        </p:spPr>
        <p:txBody>
          <a:bodyPr/>
          <a:lstStyle/>
          <a:p>
            <a:endParaRPr/>
          </a:p>
        </p:txBody>
      </p:sp>
      <p:sp>
        <p:nvSpPr>
          <p:cNvPr id="270" name="Shape 27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277" name="Shape 277"/>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278" name="Shape 278"/>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279" name="Shape 279"/>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280" name="Shape 28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Titeltekst</a:t>
            </a:r>
          </a:p>
        </p:txBody>
      </p:sp>
      <p:sp>
        <p:nvSpPr>
          <p:cNvPr id="21" name="Shape 21"/>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 og lodret tekst">
    <p:spTree>
      <p:nvGrpSpPr>
        <p:cNvPr id="1" name=""/>
        <p:cNvGrpSpPr/>
        <p:nvPr/>
      </p:nvGrpSpPr>
      <p:grpSpPr>
        <a:xfrm>
          <a:off x="0" y="0"/>
          <a:ext cx="0" cy="0"/>
          <a:chOff x="0" y="0"/>
          <a:chExt cx="0" cy="0"/>
        </a:xfrm>
      </p:grpSpPr>
      <p:sp>
        <p:nvSpPr>
          <p:cNvPr id="287" name="Shape 287"/>
          <p:cNvSpPr>
            <a:spLocks noGrp="1"/>
          </p:cNvSpPr>
          <p:nvPr>
            <p:ph type="title"/>
          </p:nvPr>
        </p:nvSpPr>
        <p:spPr>
          <a:prstGeom prst="rect">
            <a:avLst/>
          </a:prstGeom>
        </p:spPr>
        <p:txBody>
          <a:bodyPr/>
          <a:lstStyle/>
          <a:p>
            <a:r>
              <a:t>Titeltekst</a:t>
            </a:r>
          </a:p>
        </p:txBody>
      </p:sp>
      <p:sp>
        <p:nvSpPr>
          <p:cNvPr id="288" name="Shape 288"/>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89" name="Shape 28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odret titel og tekst">
    <p:spTree>
      <p:nvGrpSpPr>
        <p:cNvPr id="1" name=""/>
        <p:cNvGrpSpPr/>
        <p:nvPr/>
      </p:nvGrpSpPr>
      <p:grpSpPr>
        <a:xfrm>
          <a:off x="0" y="0"/>
          <a:ext cx="0" cy="0"/>
          <a:chOff x="0" y="0"/>
          <a:chExt cx="0" cy="0"/>
        </a:xfrm>
      </p:grpSpPr>
      <p:sp>
        <p:nvSpPr>
          <p:cNvPr id="296" name="Shape 296"/>
          <p:cNvSpPr>
            <a:spLocks noGrp="1"/>
          </p:cNvSpPr>
          <p:nvPr>
            <p:ph type="title"/>
          </p:nvPr>
        </p:nvSpPr>
        <p:spPr>
          <a:xfrm>
            <a:off x="8724900" y="365125"/>
            <a:ext cx="2628900" cy="5811838"/>
          </a:xfrm>
          <a:prstGeom prst="rect">
            <a:avLst/>
          </a:prstGeom>
        </p:spPr>
        <p:txBody>
          <a:bodyPr/>
          <a:lstStyle/>
          <a:p>
            <a:r>
              <a:t>Titeltekst</a:t>
            </a:r>
          </a:p>
        </p:txBody>
      </p:sp>
      <p:sp>
        <p:nvSpPr>
          <p:cNvPr id="297" name="Shape 297"/>
          <p:cNvSpPr>
            <a:spLocks noGrp="1"/>
          </p:cNvSpPr>
          <p:nvPr>
            <p:ph type="body" idx="1"/>
          </p:nvPr>
        </p:nvSpPr>
        <p:spPr>
          <a:xfrm>
            <a:off x="838200" y="365125"/>
            <a:ext cx="7734300" cy="58118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98" name="Shape 29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slide">
    <p:spTree>
      <p:nvGrpSpPr>
        <p:cNvPr id="1" name=""/>
        <p:cNvGrpSpPr/>
        <p:nvPr/>
      </p:nvGrpSpPr>
      <p:grpSpPr>
        <a:xfrm>
          <a:off x="0" y="0"/>
          <a:ext cx="0" cy="0"/>
          <a:chOff x="0" y="0"/>
          <a:chExt cx="0" cy="0"/>
        </a:xfrm>
      </p:grpSpPr>
      <p:sp>
        <p:nvSpPr>
          <p:cNvPr id="305" name="Shape 305"/>
          <p:cNvSpPr>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306" name="Shape 306"/>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07" name="Shape 30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314" name="Shape 314"/>
          <p:cNvSpPr>
            <a:spLocks noGrp="1"/>
          </p:cNvSpPr>
          <p:nvPr>
            <p:ph type="title"/>
          </p:nvPr>
        </p:nvSpPr>
        <p:spPr>
          <a:prstGeom prst="rect">
            <a:avLst/>
          </a:prstGeom>
        </p:spPr>
        <p:txBody>
          <a:bodyPr/>
          <a:lstStyle/>
          <a:p>
            <a:r>
              <a:t>Titeltekst</a:t>
            </a:r>
          </a:p>
        </p:txBody>
      </p:sp>
      <p:sp>
        <p:nvSpPr>
          <p:cNvPr id="315" name="Shape 315"/>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316" name="Shape 31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323" name="Shape 323"/>
          <p:cNvSpPr>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24" name="Shape 324"/>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25" name="Shape 32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o indholdsobjekter">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t>Titeltekst</a:t>
            </a:r>
          </a:p>
        </p:txBody>
      </p:sp>
      <p:sp>
        <p:nvSpPr>
          <p:cNvPr id="333" name="Shape 333"/>
          <p:cNvSpPr>
            <a:spLocks noGrp="1"/>
          </p:cNvSpPr>
          <p:nvPr>
            <p:ph type="body" sz="half" idx="1"/>
          </p:nvPr>
        </p:nvSpPr>
        <p:spPr>
          <a:xfrm>
            <a:off x="838200" y="1825625"/>
            <a:ext cx="5181600" cy="43513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334" name="Shape 33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sp>
        <p:nvSpPr>
          <p:cNvPr id="341" name="Shape 341"/>
          <p:cNvSpPr>
            <a:spLocks noGrp="1"/>
          </p:cNvSpPr>
          <p:nvPr>
            <p:ph type="title"/>
          </p:nvPr>
        </p:nvSpPr>
        <p:spPr>
          <a:xfrm>
            <a:off x="839787" y="365125"/>
            <a:ext cx="10515601" cy="1325563"/>
          </a:xfrm>
          <a:prstGeom prst="rect">
            <a:avLst/>
          </a:prstGeom>
        </p:spPr>
        <p:txBody>
          <a:bodyPr/>
          <a:lstStyle/>
          <a:p>
            <a:r>
              <a:t>Titeltekst</a:t>
            </a:r>
          </a:p>
        </p:txBody>
      </p:sp>
      <p:sp>
        <p:nvSpPr>
          <p:cNvPr id="342" name="Shape 342"/>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43" name="Shape 343"/>
          <p:cNvSpPr>
            <a:spLocks noGrp="1"/>
          </p:cNvSpPr>
          <p:nvPr>
            <p:ph type="body" sz="quarter" idx="13"/>
          </p:nvPr>
        </p:nvSpPr>
        <p:spPr>
          <a:xfrm>
            <a:off x="6172200" y="1681163"/>
            <a:ext cx="5183188" cy="823914"/>
          </a:xfrm>
          <a:prstGeom prst="rect">
            <a:avLst/>
          </a:prstGeom>
        </p:spPr>
        <p:txBody>
          <a:bodyPr anchor="b"/>
          <a:lstStyle/>
          <a:p>
            <a:endParaRPr/>
          </a:p>
        </p:txBody>
      </p:sp>
      <p:sp>
        <p:nvSpPr>
          <p:cNvPr id="344" name="Shape 34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351" name="Shape 351"/>
          <p:cNvSpPr>
            <a:spLocks noGrp="1"/>
          </p:cNvSpPr>
          <p:nvPr>
            <p:ph type="title"/>
          </p:nvPr>
        </p:nvSpPr>
        <p:spPr>
          <a:prstGeom prst="rect">
            <a:avLst/>
          </a:prstGeom>
        </p:spPr>
        <p:txBody>
          <a:bodyPr/>
          <a:lstStyle/>
          <a:p>
            <a:r>
              <a:t>Titeltekst</a:t>
            </a:r>
          </a:p>
        </p:txBody>
      </p:sp>
      <p:sp>
        <p:nvSpPr>
          <p:cNvPr id="352" name="Shape 35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359" name="Shape 35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rugerdefineret layout">
    <p:spTree>
      <p:nvGrpSpPr>
        <p:cNvPr id="1" name=""/>
        <p:cNvGrpSpPr/>
        <p:nvPr/>
      </p:nvGrpSpPr>
      <p:grpSpPr>
        <a:xfrm>
          <a:off x="0" y="0"/>
          <a:ext cx="0" cy="0"/>
          <a:chOff x="0" y="0"/>
          <a:chExt cx="0" cy="0"/>
        </a:xfrm>
      </p:grpSpPr>
      <p:sp>
        <p:nvSpPr>
          <p:cNvPr id="366" name="Shape 366"/>
          <p:cNvSpPr>
            <a:spLocks noGrp="1"/>
          </p:cNvSpPr>
          <p:nvPr>
            <p:ph type="title"/>
          </p:nvPr>
        </p:nvSpPr>
        <p:spPr>
          <a:prstGeom prst="rect">
            <a:avLst/>
          </a:prstGeom>
        </p:spPr>
        <p:txBody>
          <a:bodyPr/>
          <a:lstStyle/>
          <a:p>
            <a:r>
              <a:t>Titeltekst</a:t>
            </a:r>
          </a:p>
        </p:txBody>
      </p:sp>
      <p:sp>
        <p:nvSpPr>
          <p:cNvPr id="367" name="Shape 36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Shape 30"/>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Brugerdefineret layout">
    <p:spTree>
      <p:nvGrpSpPr>
        <p:cNvPr id="1" name=""/>
        <p:cNvGrpSpPr/>
        <p:nvPr/>
      </p:nvGrpSpPr>
      <p:grpSpPr>
        <a:xfrm>
          <a:off x="0" y="0"/>
          <a:ext cx="0" cy="0"/>
          <a:chOff x="0" y="0"/>
          <a:chExt cx="0" cy="0"/>
        </a:xfrm>
      </p:grpSpPr>
      <p:sp>
        <p:nvSpPr>
          <p:cNvPr id="374" name="Shape 374"/>
          <p:cNvSpPr>
            <a:spLocks noGrp="1"/>
          </p:cNvSpPr>
          <p:nvPr>
            <p:ph type="title"/>
          </p:nvPr>
        </p:nvSpPr>
        <p:spPr>
          <a:prstGeom prst="rect">
            <a:avLst/>
          </a:prstGeom>
        </p:spPr>
        <p:txBody>
          <a:bodyPr/>
          <a:lstStyle/>
          <a:p>
            <a:r>
              <a:t>Titeltekst</a:t>
            </a:r>
          </a:p>
        </p:txBody>
      </p:sp>
      <p:sp>
        <p:nvSpPr>
          <p:cNvPr id="375" name="Shape 37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382" name="Shape 382"/>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383" name="Shape 383"/>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84" name="Shape 384"/>
          <p:cNvSpPr>
            <a:spLocks noGrp="1"/>
          </p:cNvSpPr>
          <p:nvPr>
            <p:ph type="body" sz="quarter" idx="13"/>
          </p:nvPr>
        </p:nvSpPr>
        <p:spPr>
          <a:xfrm>
            <a:off x="839787" y="2057400"/>
            <a:ext cx="3932238" cy="3811588"/>
          </a:xfrm>
          <a:prstGeom prst="rect">
            <a:avLst/>
          </a:prstGeom>
        </p:spPr>
        <p:txBody>
          <a:bodyPr/>
          <a:lstStyle/>
          <a:p>
            <a:endParaRPr/>
          </a:p>
        </p:txBody>
      </p:sp>
      <p:sp>
        <p:nvSpPr>
          <p:cNvPr id="385" name="Shape 38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392" name="Shape 392"/>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393" name="Shape 393"/>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394" name="Shape 394"/>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95" name="Shape 395"/>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el og lodret tekst">
    <p:spTree>
      <p:nvGrpSpPr>
        <p:cNvPr id="1" name=""/>
        <p:cNvGrpSpPr/>
        <p:nvPr/>
      </p:nvGrpSpPr>
      <p:grpSpPr>
        <a:xfrm>
          <a:off x="0" y="0"/>
          <a:ext cx="0" cy="0"/>
          <a:chOff x="0" y="0"/>
          <a:chExt cx="0" cy="0"/>
        </a:xfrm>
      </p:grpSpPr>
      <p:sp>
        <p:nvSpPr>
          <p:cNvPr id="402" name="Shape 402"/>
          <p:cNvSpPr>
            <a:spLocks noGrp="1"/>
          </p:cNvSpPr>
          <p:nvPr>
            <p:ph type="title"/>
          </p:nvPr>
        </p:nvSpPr>
        <p:spPr>
          <a:prstGeom prst="rect">
            <a:avLst/>
          </a:prstGeom>
        </p:spPr>
        <p:txBody>
          <a:bodyPr/>
          <a:lstStyle/>
          <a:p>
            <a:r>
              <a:t>Titeltekst</a:t>
            </a:r>
          </a:p>
        </p:txBody>
      </p:sp>
      <p:sp>
        <p:nvSpPr>
          <p:cNvPr id="403" name="Shape 403"/>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04" name="Shape 4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Lodret titel og tekst">
    <p:spTree>
      <p:nvGrpSpPr>
        <p:cNvPr id="1" name=""/>
        <p:cNvGrpSpPr/>
        <p:nvPr/>
      </p:nvGrpSpPr>
      <p:grpSpPr>
        <a:xfrm>
          <a:off x="0" y="0"/>
          <a:ext cx="0" cy="0"/>
          <a:chOff x="0" y="0"/>
          <a:chExt cx="0" cy="0"/>
        </a:xfrm>
      </p:grpSpPr>
      <p:sp>
        <p:nvSpPr>
          <p:cNvPr id="411" name="Shape 411"/>
          <p:cNvSpPr>
            <a:spLocks noGrp="1"/>
          </p:cNvSpPr>
          <p:nvPr>
            <p:ph type="title"/>
          </p:nvPr>
        </p:nvSpPr>
        <p:spPr>
          <a:xfrm>
            <a:off x="8724900" y="365125"/>
            <a:ext cx="2628900" cy="5811838"/>
          </a:xfrm>
          <a:prstGeom prst="rect">
            <a:avLst/>
          </a:prstGeom>
        </p:spPr>
        <p:txBody>
          <a:bodyPr/>
          <a:lstStyle/>
          <a:p>
            <a:r>
              <a:t>Titeltekst</a:t>
            </a:r>
          </a:p>
        </p:txBody>
      </p:sp>
      <p:sp>
        <p:nvSpPr>
          <p:cNvPr id="412" name="Shape 412"/>
          <p:cNvSpPr>
            <a:spLocks noGrp="1"/>
          </p:cNvSpPr>
          <p:nvPr>
            <p:ph type="body" idx="1"/>
          </p:nvPr>
        </p:nvSpPr>
        <p:spPr>
          <a:xfrm>
            <a:off x="838200" y="365125"/>
            <a:ext cx="7734300" cy="58118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13" name="Shape 4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elslide">
    <p:spTree>
      <p:nvGrpSpPr>
        <p:cNvPr id="1" name=""/>
        <p:cNvGrpSpPr/>
        <p:nvPr/>
      </p:nvGrpSpPr>
      <p:grpSpPr>
        <a:xfrm>
          <a:off x="0" y="0"/>
          <a:ext cx="0" cy="0"/>
          <a:chOff x="0" y="0"/>
          <a:chExt cx="0" cy="0"/>
        </a:xfrm>
      </p:grpSpPr>
      <p:sp>
        <p:nvSpPr>
          <p:cNvPr id="420" name="Shape 420"/>
          <p:cNvSpPr>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421" name="Shape 421"/>
          <p:cNvSpPr>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22" name="Shape 4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429" name="Shape 429"/>
          <p:cNvSpPr>
            <a:spLocks noGrp="1"/>
          </p:cNvSpPr>
          <p:nvPr>
            <p:ph type="title"/>
          </p:nvPr>
        </p:nvSpPr>
        <p:spPr>
          <a:prstGeom prst="rect">
            <a:avLst/>
          </a:prstGeom>
        </p:spPr>
        <p:txBody>
          <a:bodyPr/>
          <a:lstStyle/>
          <a:p>
            <a:r>
              <a:t>Titeltekst</a:t>
            </a:r>
          </a:p>
        </p:txBody>
      </p:sp>
      <p:sp>
        <p:nvSpPr>
          <p:cNvPr id="430" name="Shape 430"/>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31" name="Shape 4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Afsnitsoverskrift">
    <p:spTree>
      <p:nvGrpSpPr>
        <p:cNvPr id="1" name=""/>
        <p:cNvGrpSpPr/>
        <p:nvPr/>
      </p:nvGrpSpPr>
      <p:grpSpPr>
        <a:xfrm>
          <a:off x="0" y="0"/>
          <a:ext cx="0" cy="0"/>
          <a:chOff x="0" y="0"/>
          <a:chExt cx="0" cy="0"/>
        </a:xfrm>
      </p:grpSpPr>
      <p:sp>
        <p:nvSpPr>
          <p:cNvPr id="438" name="Shape 438"/>
          <p:cNvSpPr>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439" name="Shape 439"/>
          <p:cNvSpPr>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40" name="Shape 4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o indholdsobjekter">
    <p:spTree>
      <p:nvGrpSpPr>
        <p:cNvPr id="1" name=""/>
        <p:cNvGrpSpPr/>
        <p:nvPr/>
      </p:nvGrpSpPr>
      <p:grpSpPr>
        <a:xfrm>
          <a:off x="0" y="0"/>
          <a:ext cx="0" cy="0"/>
          <a:chOff x="0" y="0"/>
          <a:chExt cx="0" cy="0"/>
        </a:xfrm>
      </p:grpSpPr>
      <p:sp>
        <p:nvSpPr>
          <p:cNvPr id="447" name="Shape 447"/>
          <p:cNvSpPr>
            <a:spLocks noGrp="1"/>
          </p:cNvSpPr>
          <p:nvPr>
            <p:ph type="title"/>
          </p:nvPr>
        </p:nvSpPr>
        <p:spPr>
          <a:prstGeom prst="rect">
            <a:avLst/>
          </a:prstGeom>
        </p:spPr>
        <p:txBody>
          <a:bodyPr/>
          <a:lstStyle/>
          <a:p>
            <a:r>
              <a:t>Titeltekst</a:t>
            </a:r>
          </a:p>
        </p:txBody>
      </p:sp>
      <p:sp>
        <p:nvSpPr>
          <p:cNvPr id="448" name="Shape 448"/>
          <p:cNvSpPr>
            <a:spLocks noGrp="1"/>
          </p:cNvSpPr>
          <p:nvPr>
            <p:ph type="body" sz="half" idx="1"/>
          </p:nvPr>
        </p:nvSpPr>
        <p:spPr>
          <a:xfrm>
            <a:off x="838200" y="1825625"/>
            <a:ext cx="5181600" cy="43513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49" name="Shape 44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sp>
        <p:nvSpPr>
          <p:cNvPr id="456" name="Shape 456"/>
          <p:cNvSpPr>
            <a:spLocks noGrp="1"/>
          </p:cNvSpPr>
          <p:nvPr>
            <p:ph type="title"/>
          </p:nvPr>
        </p:nvSpPr>
        <p:spPr>
          <a:xfrm>
            <a:off x="839787" y="365125"/>
            <a:ext cx="10515601" cy="1325563"/>
          </a:xfrm>
          <a:prstGeom prst="rect">
            <a:avLst/>
          </a:prstGeom>
        </p:spPr>
        <p:txBody>
          <a:bodyPr/>
          <a:lstStyle/>
          <a:p>
            <a:r>
              <a:t>Titeltekst</a:t>
            </a:r>
          </a:p>
        </p:txBody>
      </p:sp>
      <p:sp>
        <p:nvSpPr>
          <p:cNvPr id="457" name="Shape 457"/>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58" name="Shape 458"/>
          <p:cNvSpPr>
            <a:spLocks noGrp="1"/>
          </p:cNvSpPr>
          <p:nvPr>
            <p:ph type="body" sz="quarter" idx="13"/>
          </p:nvPr>
        </p:nvSpPr>
        <p:spPr>
          <a:xfrm>
            <a:off x="6172200" y="1681163"/>
            <a:ext cx="5183188" cy="823914"/>
          </a:xfrm>
          <a:prstGeom prst="rect">
            <a:avLst/>
          </a:prstGeom>
        </p:spPr>
        <p:txBody>
          <a:bodyPr anchor="b"/>
          <a:lstStyle/>
          <a:p>
            <a:endParaRPr/>
          </a:p>
        </p:txBody>
      </p:sp>
      <p:sp>
        <p:nvSpPr>
          <p:cNvPr id="459" name="Shape 45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o indholdsobjekter">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Titeltekst</a:t>
            </a:r>
          </a:p>
        </p:txBody>
      </p:sp>
      <p:sp>
        <p:nvSpPr>
          <p:cNvPr id="39" name="Shape 39"/>
          <p:cNvSpPr>
            <a:spLocks noGrp="1"/>
          </p:cNvSpPr>
          <p:nvPr>
            <p:ph type="body" sz="half" idx="1"/>
          </p:nvPr>
        </p:nvSpPr>
        <p:spPr>
          <a:xfrm>
            <a:off x="838200" y="1825625"/>
            <a:ext cx="5181600" cy="43513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0" name="Shape 4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466" name="Shape 466"/>
          <p:cNvSpPr>
            <a:spLocks noGrp="1"/>
          </p:cNvSpPr>
          <p:nvPr>
            <p:ph type="title"/>
          </p:nvPr>
        </p:nvSpPr>
        <p:spPr>
          <a:prstGeom prst="rect">
            <a:avLst/>
          </a:prstGeom>
        </p:spPr>
        <p:txBody>
          <a:bodyPr/>
          <a:lstStyle/>
          <a:p>
            <a:r>
              <a:t>Titeltekst</a:t>
            </a:r>
          </a:p>
        </p:txBody>
      </p:sp>
      <p:sp>
        <p:nvSpPr>
          <p:cNvPr id="467" name="Shape 46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474" name="Shape 47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481" name="Shape 481"/>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482" name="Shape 482"/>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83" name="Shape 483"/>
          <p:cNvSpPr>
            <a:spLocks noGrp="1"/>
          </p:cNvSpPr>
          <p:nvPr>
            <p:ph type="body" sz="quarter" idx="13"/>
          </p:nvPr>
        </p:nvSpPr>
        <p:spPr>
          <a:xfrm>
            <a:off x="839787" y="2057400"/>
            <a:ext cx="3932238" cy="3811588"/>
          </a:xfrm>
          <a:prstGeom prst="rect">
            <a:avLst/>
          </a:prstGeom>
        </p:spPr>
        <p:txBody>
          <a:bodyPr/>
          <a:lstStyle/>
          <a:p>
            <a:endParaRPr/>
          </a:p>
        </p:txBody>
      </p:sp>
      <p:sp>
        <p:nvSpPr>
          <p:cNvPr id="484" name="Shape 48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491" name="Shape 491"/>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492" name="Shape 49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493" name="Shape 493"/>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94" name="Shape 49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el og lodret tekst">
    <p:spTree>
      <p:nvGrpSpPr>
        <p:cNvPr id="1" name=""/>
        <p:cNvGrpSpPr/>
        <p:nvPr/>
      </p:nvGrpSpPr>
      <p:grpSpPr>
        <a:xfrm>
          <a:off x="0" y="0"/>
          <a:ext cx="0" cy="0"/>
          <a:chOff x="0" y="0"/>
          <a:chExt cx="0" cy="0"/>
        </a:xfrm>
      </p:grpSpPr>
      <p:sp>
        <p:nvSpPr>
          <p:cNvPr id="501" name="Shape 501"/>
          <p:cNvSpPr>
            <a:spLocks noGrp="1"/>
          </p:cNvSpPr>
          <p:nvPr>
            <p:ph type="title"/>
          </p:nvPr>
        </p:nvSpPr>
        <p:spPr>
          <a:prstGeom prst="rect">
            <a:avLst/>
          </a:prstGeom>
        </p:spPr>
        <p:txBody>
          <a:bodyPr/>
          <a:lstStyle/>
          <a:p>
            <a:r>
              <a:t>Titeltekst</a:t>
            </a:r>
          </a:p>
        </p:txBody>
      </p:sp>
      <p:sp>
        <p:nvSpPr>
          <p:cNvPr id="502" name="Shape 502"/>
          <p:cNvSpPr>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503" name="Shape 50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Lodret titel og tekst">
    <p:spTree>
      <p:nvGrpSpPr>
        <p:cNvPr id="1" name=""/>
        <p:cNvGrpSpPr/>
        <p:nvPr/>
      </p:nvGrpSpPr>
      <p:grpSpPr>
        <a:xfrm>
          <a:off x="0" y="0"/>
          <a:ext cx="0" cy="0"/>
          <a:chOff x="0" y="0"/>
          <a:chExt cx="0" cy="0"/>
        </a:xfrm>
      </p:grpSpPr>
      <p:sp>
        <p:nvSpPr>
          <p:cNvPr id="510" name="Shape 510"/>
          <p:cNvSpPr>
            <a:spLocks noGrp="1"/>
          </p:cNvSpPr>
          <p:nvPr>
            <p:ph type="title"/>
          </p:nvPr>
        </p:nvSpPr>
        <p:spPr>
          <a:xfrm>
            <a:off x="8724900" y="365125"/>
            <a:ext cx="2628900" cy="5811838"/>
          </a:xfrm>
          <a:prstGeom prst="rect">
            <a:avLst/>
          </a:prstGeom>
        </p:spPr>
        <p:txBody>
          <a:bodyPr/>
          <a:lstStyle/>
          <a:p>
            <a:r>
              <a:t>Titeltekst</a:t>
            </a:r>
          </a:p>
        </p:txBody>
      </p:sp>
      <p:sp>
        <p:nvSpPr>
          <p:cNvPr id="511" name="Shape 511"/>
          <p:cNvSpPr>
            <a:spLocks noGrp="1"/>
          </p:cNvSpPr>
          <p:nvPr>
            <p:ph type="body" idx="1"/>
          </p:nvPr>
        </p:nvSpPr>
        <p:spPr>
          <a:xfrm>
            <a:off x="838200" y="365125"/>
            <a:ext cx="7734300" cy="5811838"/>
          </a:xfrm>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512" name="Shape 51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ammenligning">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Titeltekst</a:t>
            </a:r>
          </a:p>
        </p:txBody>
      </p:sp>
      <p:sp>
        <p:nvSpPr>
          <p:cNvPr id="48" name="Shape 48"/>
          <p:cNvSpPr>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49" name="Shape 49"/>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Kun titel">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Titeltekst</a:t>
            </a:r>
          </a:p>
        </p:txBody>
      </p:sp>
      <p:sp>
        <p:nvSpPr>
          <p:cNvPr id="58" name="Shape 5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Hvid bund">
    <p:spTree>
      <p:nvGrpSpPr>
        <p:cNvPr id="1" name=""/>
        <p:cNvGrpSpPr/>
        <p:nvPr/>
      </p:nvGrpSpPr>
      <p:grpSpPr>
        <a:xfrm>
          <a:off x="0" y="0"/>
          <a:ext cx="0" cy="0"/>
          <a:chOff x="0" y="0"/>
          <a:chExt cx="0" cy="0"/>
        </a:xfrm>
      </p:grpSpPr>
      <p:sp>
        <p:nvSpPr>
          <p:cNvPr id="65" name="Shape 65"/>
          <p:cNvSpPr/>
          <p:nvPr/>
        </p:nvSpPr>
        <p:spPr>
          <a:xfrm>
            <a:off x="-19021" y="-25400"/>
            <a:ext cx="12230042" cy="814586"/>
          </a:xfrm>
          <a:prstGeom prst="rect">
            <a:avLst/>
          </a:prstGeom>
          <a:solidFill>
            <a:srgbClr val="89C3EB"/>
          </a:solidFill>
          <a:ln w="12700">
            <a:miter lim="400000"/>
          </a:ln>
        </p:spPr>
        <p:txBody>
          <a:bodyPr lIns="45718" tIns="45718" rIns="45718" bIns="45718" anchor="ctr"/>
          <a:lstStyle/>
          <a:p>
            <a:pPr>
              <a:defRPr>
                <a:latin typeface="+mj-lt"/>
                <a:ea typeface="+mj-ea"/>
                <a:cs typeface="+mj-cs"/>
                <a:sym typeface="Calibri"/>
              </a:defRPr>
            </a:pPr>
            <a:endParaRPr/>
          </a:p>
        </p:txBody>
      </p:sp>
      <p:sp>
        <p:nvSpPr>
          <p:cNvPr id="66" name="Shape 66"/>
          <p:cNvSpPr/>
          <p:nvPr/>
        </p:nvSpPr>
        <p:spPr>
          <a:xfrm>
            <a:off x="240093" y="190689"/>
            <a:ext cx="1215105" cy="1215102"/>
          </a:xfrm>
          <a:prstGeom prst="ellipse">
            <a:avLst/>
          </a:prstGeom>
          <a:solidFill>
            <a:srgbClr val="FFFFFF"/>
          </a:solidFill>
          <a:ln w="12700">
            <a:miter lim="400000"/>
          </a:ln>
        </p:spPr>
        <p:txBody>
          <a:bodyPr lIns="45718" tIns="45718" rIns="45718" bIns="45718" anchor="ctr"/>
          <a:lstStyle/>
          <a:p>
            <a:pPr>
              <a:defRPr>
                <a:latin typeface="+mj-lt"/>
                <a:ea typeface="+mj-ea"/>
                <a:cs typeface="+mj-cs"/>
                <a:sym typeface="Calibri"/>
              </a:defRPr>
            </a:pPr>
            <a:endParaRPr/>
          </a:p>
        </p:txBody>
      </p:sp>
      <p:pic>
        <p:nvPicPr>
          <p:cNvPr id="67" name="image1.png"/>
          <p:cNvPicPr>
            <a:picLocks noChangeAspect="1"/>
          </p:cNvPicPr>
          <p:nvPr/>
        </p:nvPicPr>
        <p:blipFill>
          <a:blip r:embed="rId2">
            <a:extLst/>
          </a:blip>
          <a:stretch>
            <a:fillRect/>
          </a:stretch>
        </p:blipFill>
        <p:spPr>
          <a:xfrm>
            <a:off x="242142" y="188638"/>
            <a:ext cx="1215104" cy="1215104"/>
          </a:xfrm>
          <a:prstGeom prst="rect">
            <a:avLst/>
          </a:prstGeom>
          <a:ln w="12700">
            <a:miter lim="400000"/>
          </a:ln>
        </p:spPr>
      </p:pic>
      <p:pic>
        <p:nvPicPr>
          <p:cNvPr id="68" name="image2.png"/>
          <p:cNvPicPr>
            <a:picLocks noChangeAspect="1"/>
          </p:cNvPicPr>
          <p:nvPr/>
        </p:nvPicPr>
        <p:blipFill>
          <a:blip r:embed="rId3">
            <a:extLst/>
          </a:blip>
          <a:stretch>
            <a:fillRect/>
          </a:stretch>
        </p:blipFill>
        <p:spPr>
          <a:xfrm>
            <a:off x="273884" y="6464429"/>
            <a:ext cx="785791" cy="286600"/>
          </a:xfrm>
          <a:prstGeom prst="rect">
            <a:avLst/>
          </a:prstGeom>
          <a:ln w="12700">
            <a:miter lim="400000"/>
          </a:ln>
        </p:spPr>
      </p:pic>
      <p:pic>
        <p:nvPicPr>
          <p:cNvPr id="69" name="image3.png"/>
          <p:cNvPicPr>
            <a:picLocks noChangeAspect="1"/>
          </p:cNvPicPr>
          <p:nvPr/>
        </p:nvPicPr>
        <p:blipFill>
          <a:blip r:embed="rId4">
            <a:extLst/>
          </a:blip>
          <a:stretch>
            <a:fillRect/>
          </a:stretch>
        </p:blipFill>
        <p:spPr>
          <a:xfrm>
            <a:off x="10243915" y="6510398"/>
            <a:ext cx="1651002" cy="259837"/>
          </a:xfrm>
          <a:prstGeom prst="rect">
            <a:avLst/>
          </a:prstGeom>
          <a:ln w="12700">
            <a:miter lim="400000"/>
          </a:ln>
        </p:spPr>
      </p:pic>
      <p:pic>
        <p:nvPicPr>
          <p:cNvPr id="8" name="Billed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7850" y="6525344"/>
            <a:ext cx="720080" cy="192428"/>
          </a:xfrm>
          <a:prstGeom prst="rect">
            <a:avLst/>
          </a:prstGeom>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dhold med billedtekst">
    <p:spTree>
      <p:nvGrpSpPr>
        <p:cNvPr id="1" name=""/>
        <p:cNvGrpSpPr/>
        <p:nvPr/>
      </p:nvGrpSpPr>
      <p:grpSpPr>
        <a:xfrm>
          <a:off x="0" y="0"/>
          <a:ext cx="0" cy="0"/>
          <a:chOff x="0" y="0"/>
          <a:chExt cx="0" cy="0"/>
        </a:xfrm>
      </p:grpSpPr>
      <p:sp>
        <p:nvSpPr>
          <p:cNvPr id="168" name="Shape 168"/>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169" name="Shape 169"/>
          <p:cNvSpPr>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70" name="Shape 170"/>
          <p:cNvSpPr>
            <a:spLocks noGrp="1"/>
          </p:cNvSpPr>
          <p:nvPr>
            <p:ph type="body" sz="quarter" idx="13"/>
          </p:nvPr>
        </p:nvSpPr>
        <p:spPr>
          <a:xfrm>
            <a:off x="839787" y="2057400"/>
            <a:ext cx="3932238" cy="3811588"/>
          </a:xfrm>
          <a:prstGeom prst="rect">
            <a:avLst/>
          </a:prstGeom>
        </p:spPr>
        <p:txBody>
          <a:bodyPr/>
          <a:lstStyle/>
          <a:p>
            <a:endParaRPr/>
          </a:p>
        </p:txBody>
      </p:sp>
      <p:sp>
        <p:nvSpPr>
          <p:cNvPr id="171" name="Shape 17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lede med billedtekst">
    <p:spTree>
      <p:nvGrpSpPr>
        <p:cNvPr id="1" name=""/>
        <p:cNvGrpSpPr/>
        <p:nvPr/>
      </p:nvGrpSpPr>
      <p:grpSpPr>
        <a:xfrm>
          <a:off x="0" y="0"/>
          <a:ext cx="0" cy="0"/>
          <a:chOff x="0" y="0"/>
          <a:chExt cx="0" cy="0"/>
        </a:xfrm>
      </p:grpSpPr>
      <p:sp>
        <p:nvSpPr>
          <p:cNvPr id="178" name="Shape 178"/>
          <p:cNvSpPr>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179" name="Shape 179"/>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180" name="Shape 180"/>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81" name="Shape 18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Titeltekst</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4" name="Shape 4"/>
          <p:cNvSpPr>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retsinformation.dk/Forms/R0710.aspx?id=210677"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tsinformation.dk/Forms/R0710.aspx?id=210674" TargetMode="External"/><Relationship Id="rId2" Type="http://schemas.openxmlformats.org/officeDocument/2006/relationships/hyperlink" Target="https://www.retsinformation.dk/Forms/R0710.aspx?id=21067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retsinformation.dk/Forms/R0710.aspx?id=21067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retsinformation.dk/Forms/R0710.aspx?id=21067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retsinformation.dk/Forms/R0710.aspx?id=21067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4" name="Rektangel 3"/>
          <p:cNvSpPr/>
          <p:nvPr/>
        </p:nvSpPr>
        <p:spPr>
          <a:xfrm>
            <a:off x="1599037" y="5161685"/>
            <a:ext cx="7632848" cy="984885"/>
          </a:xfrm>
          <a:prstGeom prst="rect">
            <a:avLst/>
          </a:prstGeom>
        </p:spPr>
        <p:txBody>
          <a:bodyPr wrap="square">
            <a:spAutoFit/>
          </a:bodyPr>
          <a:lstStyle/>
          <a:p>
            <a:pPr>
              <a:defRPr/>
            </a:pPr>
            <a:r>
              <a:rPr lang="da-DK" altLang="da-DK" b="1" dirty="0" smtClean="0">
                <a:latin typeface="+mj-lt"/>
              </a:rPr>
              <a:t>Hanne </a:t>
            </a:r>
            <a:r>
              <a:rPr lang="da-DK" altLang="da-DK" b="1" dirty="0">
                <a:latin typeface="+mj-lt"/>
              </a:rPr>
              <a:t>Irene </a:t>
            </a:r>
            <a:r>
              <a:rPr lang="da-DK" altLang="da-DK" b="1" dirty="0" smtClean="0">
                <a:latin typeface="+mj-lt"/>
              </a:rPr>
              <a:t>Jensen</a:t>
            </a:r>
          </a:p>
          <a:p>
            <a:pPr>
              <a:defRPr/>
            </a:pPr>
            <a:r>
              <a:rPr lang="da-DK" altLang="da-DK" sz="1400" b="1" dirty="0" smtClean="0">
                <a:latin typeface="+mj-lt"/>
              </a:rPr>
              <a:t>Anæstesiologiske Afdelinger, Sygehus Lillebælt</a:t>
            </a:r>
          </a:p>
          <a:p>
            <a:pPr>
              <a:defRPr/>
            </a:pPr>
            <a:r>
              <a:rPr lang="da-DK" altLang="da-DK" sz="1400" b="1" dirty="0" smtClean="0">
                <a:latin typeface="+mj-lt"/>
              </a:rPr>
              <a:t>Institut for Regional Sundhedstjenesteforskning, Syddansk Universitet</a:t>
            </a:r>
            <a:r>
              <a:rPr lang="da-DK" altLang="da-DK" sz="1400" dirty="0">
                <a:latin typeface="+mj-lt"/>
              </a:rPr>
              <a:t/>
            </a:r>
            <a:br>
              <a:rPr lang="da-DK" altLang="da-DK" sz="1400" dirty="0">
                <a:latin typeface="+mj-lt"/>
              </a:rPr>
            </a:br>
            <a:endParaRPr lang="da-DK" sz="1200" dirty="0">
              <a:latin typeface="+mj-lt"/>
            </a:endParaRPr>
          </a:p>
        </p:txBody>
      </p:sp>
      <p:sp>
        <p:nvSpPr>
          <p:cNvPr id="5" name="Tekstboks 4"/>
          <p:cNvSpPr txBox="1"/>
          <p:nvPr/>
        </p:nvSpPr>
        <p:spPr>
          <a:xfrm>
            <a:off x="1631504" y="1355555"/>
            <a:ext cx="4248472"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a-DK" sz="5400" b="1" dirty="0" smtClean="0">
                <a:latin typeface="+mj-lt"/>
              </a:rPr>
              <a:t>Spænder </a:t>
            </a:r>
            <a:r>
              <a:rPr lang="da-DK" sz="5400" b="1" dirty="0">
                <a:latin typeface="+mj-lt"/>
              </a:rPr>
              <a:t>juraen ben </a:t>
            </a:r>
            <a:endParaRPr lang="da-DK" sz="5400" b="1" dirty="0" smtClean="0">
              <a:latin typeface="+mj-lt"/>
            </a:endParaRPr>
          </a:p>
          <a:p>
            <a:r>
              <a:rPr lang="da-DK" sz="5400" b="1" dirty="0" smtClean="0">
                <a:latin typeface="+mj-lt"/>
              </a:rPr>
              <a:t>for </a:t>
            </a:r>
            <a:r>
              <a:rPr lang="da-DK" sz="5400" b="1" dirty="0">
                <a:latin typeface="+mj-lt"/>
              </a:rPr>
              <a:t>sund fornuft</a:t>
            </a:r>
            <a:r>
              <a:rPr lang="da-DK" sz="5400" b="1" dirty="0" smtClean="0">
                <a:latin typeface="+mj-lt"/>
              </a:rPr>
              <a:t>?</a:t>
            </a:r>
            <a:endParaRPr kumimoji="0" lang="da-DK" sz="9600" b="1" i="0" u="none" strike="noStrike" cap="none" spc="0" normalizeH="0" baseline="0" dirty="0">
              <a:ln>
                <a:noFill/>
              </a:ln>
              <a:solidFill>
                <a:srgbClr val="000000"/>
              </a:solidFill>
              <a:effectLst/>
              <a:uFillTx/>
              <a:latin typeface="+mj-lt"/>
              <a:sym typeface="Helvetica"/>
            </a:endParaRPr>
          </a:p>
        </p:txBody>
      </p:sp>
      <p:pic>
        <p:nvPicPr>
          <p:cNvPr id="2" name="Billede 1"/>
          <p:cNvPicPr>
            <a:picLocks noChangeAspect="1"/>
          </p:cNvPicPr>
          <p:nvPr/>
        </p:nvPicPr>
        <p:blipFill>
          <a:blip r:embed="rId2"/>
          <a:stretch>
            <a:fillRect/>
          </a:stretch>
        </p:blipFill>
        <p:spPr>
          <a:xfrm>
            <a:off x="6096000" y="1398576"/>
            <a:ext cx="5277323" cy="3336783"/>
          </a:xfrm>
          <a:prstGeom prst="rect">
            <a:avLst/>
          </a:prstGeom>
          <a:ln>
            <a:solidFill>
              <a:schemeClr val="tx1"/>
            </a:solidFill>
          </a:ln>
        </p:spPr>
      </p:pic>
    </p:spTree>
    <p:extLst>
      <p:ext uri="{BB962C8B-B14F-4D97-AF65-F5344CB8AC3E}">
        <p14:creationId xmlns:p14="http://schemas.microsoft.com/office/powerpoint/2010/main" val="29328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547" name="Shape 547"/>
          <p:cNvSpPr/>
          <p:nvPr/>
        </p:nvSpPr>
        <p:spPr>
          <a:xfrm>
            <a:off x="1778000" y="197147"/>
            <a:ext cx="10150648" cy="5232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Livstestamente - Behandlingstestamente</a:t>
            </a:r>
            <a:endParaRPr sz="2800" b="1" dirty="0"/>
          </a:p>
        </p:txBody>
      </p:sp>
      <p:pic>
        <p:nvPicPr>
          <p:cNvPr id="4"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986" y="1055070"/>
            <a:ext cx="545871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888986" y="5085184"/>
            <a:ext cx="6096000" cy="1107996"/>
          </a:xfrm>
          <a:prstGeom prst="rect">
            <a:avLst/>
          </a:prstGeom>
        </p:spPr>
        <p:txBody>
          <a:bodyPr>
            <a:spAutoFit/>
          </a:bodyPr>
          <a:lstStyle/>
          <a:p>
            <a:pPr marL="342900" indent="-342900">
              <a:buFont typeface="Arial" panose="020B0604020202020204" pitchFamily="34" charset="0"/>
              <a:buChar char="•"/>
            </a:pPr>
            <a:r>
              <a:rPr lang="da-DK" altLang="da-DK" sz="2400" dirty="0">
                <a:latin typeface="+mj-lt"/>
              </a:rPr>
              <a:t>Behandlingstestamente</a:t>
            </a:r>
          </a:p>
          <a:p>
            <a:pPr lvl="6"/>
            <a:r>
              <a:rPr lang="da-DK" altLang="da-DK" sz="2400" dirty="0">
                <a:latin typeface="+mj-lt"/>
              </a:rPr>
              <a:t>          </a:t>
            </a:r>
            <a:r>
              <a:rPr lang="da-DK" altLang="da-DK" dirty="0">
                <a:latin typeface="+mj-lt"/>
              </a:rPr>
              <a:t>Vedtaget 20.3.2018</a:t>
            </a:r>
          </a:p>
          <a:p>
            <a:pPr lvl="6"/>
            <a:r>
              <a:rPr lang="da-DK" altLang="da-DK" dirty="0">
                <a:latin typeface="+mj-lt"/>
              </a:rPr>
              <a:t>             Trådt i kraft pr. 1.1.2019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324" y="1055070"/>
            <a:ext cx="5075324" cy="493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p:cNvSpPr txBox="1"/>
          <p:nvPr/>
        </p:nvSpPr>
        <p:spPr>
          <a:xfrm>
            <a:off x="6672064" y="1055070"/>
            <a:ext cx="5086217" cy="734692"/>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6" name="Tekstfelt 5"/>
          <p:cNvSpPr txBox="1"/>
          <p:nvPr/>
        </p:nvSpPr>
        <p:spPr>
          <a:xfrm>
            <a:off x="6672064" y="1916832"/>
            <a:ext cx="5086217" cy="36932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7" name="Tekstfelt 6"/>
          <p:cNvSpPr txBox="1"/>
          <p:nvPr/>
        </p:nvSpPr>
        <p:spPr>
          <a:xfrm>
            <a:off x="6672064" y="3140968"/>
            <a:ext cx="5086217" cy="576064"/>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79056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547" name="Shape 547"/>
          <p:cNvSpPr/>
          <p:nvPr/>
        </p:nvSpPr>
        <p:spPr>
          <a:xfrm>
            <a:off x="1778000" y="197147"/>
            <a:ext cx="10150648" cy="5232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Livstestamente - Behandlingstestamente</a:t>
            </a:r>
            <a:endParaRPr sz="2800" b="1" dirty="0"/>
          </a:p>
        </p:txBody>
      </p:sp>
      <p:pic>
        <p:nvPicPr>
          <p:cNvPr id="4"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986" y="1055070"/>
            <a:ext cx="545871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888986" y="5085184"/>
            <a:ext cx="6096000" cy="1107996"/>
          </a:xfrm>
          <a:prstGeom prst="rect">
            <a:avLst/>
          </a:prstGeom>
        </p:spPr>
        <p:txBody>
          <a:bodyPr>
            <a:spAutoFit/>
          </a:bodyPr>
          <a:lstStyle/>
          <a:p>
            <a:pPr marL="342900" indent="-342900">
              <a:buFont typeface="Arial" panose="020B0604020202020204" pitchFamily="34" charset="0"/>
              <a:buChar char="•"/>
            </a:pPr>
            <a:r>
              <a:rPr lang="da-DK" altLang="da-DK" sz="2400" dirty="0">
                <a:latin typeface="+mj-lt"/>
              </a:rPr>
              <a:t>Behandlingstestamente</a:t>
            </a:r>
          </a:p>
          <a:p>
            <a:pPr lvl="6"/>
            <a:r>
              <a:rPr lang="da-DK" altLang="da-DK" sz="2400" dirty="0">
                <a:latin typeface="+mj-lt"/>
              </a:rPr>
              <a:t>          </a:t>
            </a:r>
            <a:r>
              <a:rPr lang="da-DK" altLang="da-DK" dirty="0">
                <a:latin typeface="+mj-lt"/>
              </a:rPr>
              <a:t>Vedtaget 20.3.2018</a:t>
            </a:r>
          </a:p>
          <a:p>
            <a:pPr lvl="6"/>
            <a:r>
              <a:rPr lang="da-DK" altLang="da-DK" dirty="0">
                <a:latin typeface="+mj-lt"/>
              </a:rPr>
              <a:t>             Trådt i kraft pr. 1.1.2019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324" y="1055070"/>
            <a:ext cx="5075324" cy="493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felt 2"/>
          <p:cNvSpPr txBox="1"/>
          <p:nvPr/>
        </p:nvSpPr>
        <p:spPr>
          <a:xfrm>
            <a:off x="6984986" y="2276872"/>
            <a:ext cx="4799646" cy="792088"/>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Tekstfelt 4"/>
          <p:cNvSpPr txBox="1"/>
          <p:nvPr/>
        </p:nvSpPr>
        <p:spPr>
          <a:xfrm>
            <a:off x="6853324" y="4509120"/>
            <a:ext cx="4931308" cy="720080"/>
          </a:xfrm>
          <a:prstGeom prst="rect">
            <a:avLst/>
          </a:prstGeom>
          <a:no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4638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547" name="Shape 547"/>
          <p:cNvSpPr/>
          <p:nvPr/>
        </p:nvSpPr>
        <p:spPr>
          <a:xfrm>
            <a:off x="1778000" y="197147"/>
            <a:ext cx="10150648"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Pårørende</a:t>
            </a:r>
            <a:endParaRPr sz="2800" b="1" dirty="0"/>
          </a:p>
        </p:txBody>
      </p:sp>
      <p:sp>
        <p:nvSpPr>
          <p:cNvPr id="2" name="Rektangel 1"/>
          <p:cNvSpPr/>
          <p:nvPr/>
        </p:nvSpPr>
        <p:spPr>
          <a:xfrm>
            <a:off x="1778000" y="1397675"/>
            <a:ext cx="8566472" cy="1200329"/>
          </a:xfrm>
          <a:prstGeom prst="rect">
            <a:avLst/>
          </a:prstGeom>
        </p:spPr>
        <p:txBody>
          <a:bodyPr wrap="square">
            <a:spAutoFit/>
          </a:bodyPr>
          <a:lstStyle/>
          <a:p>
            <a:r>
              <a:rPr lang="da-DK" altLang="da-DK" sz="2400" dirty="0">
                <a:latin typeface="+mj-lt"/>
              </a:rPr>
              <a:t>Pårørende kan ikke kræve, at patienten får en bestemt behandling, og de har ikke </a:t>
            </a:r>
            <a:r>
              <a:rPr lang="da-DK" altLang="da-DK" sz="2400" dirty="0" smtClean="0">
                <a:latin typeface="+mj-lt"/>
              </a:rPr>
              <a:t>fravælge </a:t>
            </a:r>
            <a:r>
              <a:rPr lang="da-DK" altLang="da-DK" sz="2400" dirty="0">
                <a:latin typeface="+mj-lt"/>
              </a:rPr>
              <a:t>livsforlængende behandling </a:t>
            </a:r>
            <a:r>
              <a:rPr lang="da-DK" altLang="da-DK" sz="2400" dirty="0" smtClean="0">
                <a:latin typeface="+mj-lt"/>
              </a:rPr>
              <a:t>på vegne af patienten.</a:t>
            </a:r>
            <a:endParaRPr lang="da-DK" sz="2400" dirty="0">
              <a:latin typeface="+mj-lt"/>
            </a:endParaRPr>
          </a:p>
        </p:txBody>
      </p:sp>
      <p:sp>
        <p:nvSpPr>
          <p:cNvPr id="3" name="Rektangel 2"/>
          <p:cNvSpPr/>
          <p:nvPr/>
        </p:nvSpPr>
        <p:spPr>
          <a:xfrm>
            <a:off x="1991544" y="5517232"/>
            <a:ext cx="6096000" cy="469359"/>
          </a:xfrm>
          <a:prstGeom prst="rect">
            <a:avLst/>
          </a:prstGeom>
        </p:spPr>
        <p:txBody>
          <a:bodyPr>
            <a:spAutoFit/>
          </a:bodyPr>
          <a:lstStyle/>
          <a:p>
            <a:r>
              <a:rPr lang="da-DK" sz="1400" dirty="0">
                <a:latin typeface="+mj-lt"/>
              </a:rPr>
              <a:t>Vejledning om fravalg og afbrydelser af livsforlængende behandling</a:t>
            </a:r>
          </a:p>
          <a:p>
            <a:r>
              <a:rPr lang="da-DK" sz="1050" dirty="0">
                <a:latin typeface="+mj-lt"/>
                <a:hlinkClick r:id="rId2"/>
              </a:rPr>
              <a:t>https://www.retsinformation.dk/Forms/R0710.aspx?id=210677</a:t>
            </a:r>
            <a:endParaRPr lang="da-DK" sz="1050" dirty="0">
              <a:latin typeface="+mj-lt"/>
            </a:endParaRPr>
          </a:p>
        </p:txBody>
      </p:sp>
    </p:spTree>
    <p:extLst>
      <p:ext uri="{BB962C8B-B14F-4D97-AF65-F5344CB8AC3E}">
        <p14:creationId xmlns:p14="http://schemas.microsoft.com/office/powerpoint/2010/main" val="415726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p:nvPr/>
        </p:nvSpPr>
        <p:spPr>
          <a:xfrm>
            <a:off x="1778000" y="197147"/>
            <a:ext cx="10150648"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Fremtidsfuldmagt</a:t>
            </a:r>
            <a:endParaRPr sz="28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348880"/>
            <a:ext cx="68961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1919536" y="1340768"/>
            <a:ext cx="4536504"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400" b="0" i="0" u="none" strike="noStrike" cap="none" spc="0" normalizeH="0" baseline="0" dirty="0" smtClean="0">
                <a:ln>
                  <a:noFill/>
                </a:ln>
                <a:solidFill>
                  <a:srgbClr val="000000"/>
                </a:solidFill>
                <a:effectLst/>
                <a:uFillTx/>
                <a:latin typeface="+mn-lt"/>
                <a:ea typeface="+mn-ea"/>
                <a:cs typeface="+mn-cs"/>
                <a:sym typeface="Helvetica"/>
              </a:rPr>
              <a:t>Juni 2016</a:t>
            </a:r>
            <a:endParaRPr kumimoji="0" lang="da-DK" sz="24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57845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559496" y="116632"/>
            <a:ext cx="6768752"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800" b="1" i="0" u="none" strike="noStrike" cap="none" spc="0" normalizeH="0" baseline="0" dirty="0" smtClean="0">
                <a:ln>
                  <a:noFill/>
                </a:ln>
                <a:solidFill>
                  <a:schemeClr val="bg1"/>
                </a:solidFill>
                <a:effectLst/>
                <a:uFillTx/>
                <a:latin typeface="Arial" panose="020B0604020202020204" pitchFamily="34" charset="0"/>
                <a:cs typeface="Arial" panose="020B0604020202020204" pitchFamily="34" charset="0"/>
                <a:sym typeface="Helvetica"/>
              </a:rPr>
              <a:t>Vejledninger 1.11.2019 </a:t>
            </a:r>
            <a:endParaRPr kumimoji="0" lang="da-DK" sz="28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sp>
        <p:nvSpPr>
          <p:cNvPr id="3" name="Tekstboks 2"/>
          <p:cNvSpPr txBox="1"/>
          <p:nvPr/>
        </p:nvSpPr>
        <p:spPr>
          <a:xfrm>
            <a:off x="1559496" y="985956"/>
            <a:ext cx="10300170" cy="1938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da-DK" sz="2400" b="0" i="0" u="none" strike="noStrike" cap="none" spc="0" normalizeH="0" baseline="0" dirty="0" smtClean="0">
                <a:ln>
                  <a:noFill/>
                </a:ln>
                <a:solidFill>
                  <a:srgbClr val="000000"/>
                </a:solidFill>
                <a:effectLst/>
                <a:uFillTx/>
                <a:latin typeface="+mj-lt"/>
                <a:sym typeface="Helvetica"/>
              </a:rPr>
              <a:t>Vejledning om fravalg og afbrydelser af livsforlængende behandling</a:t>
            </a:r>
          </a:p>
          <a:p>
            <a:r>
              <a:rPr lang="da-DK" sz="1600" dirty="0" smtClean="0">
                <a:latin typeface="+mj-lt"/>
                <a:hlinkClick r:id="rId2"/>
              </a:rPr>
              <a:t>https</a:t>
            </a:r>
            <a:r>
              <a:rPr lang="da-DK" sz="1600" dirty="0">
                <a:latin typeface="+mj-lt"/>
                <a:hlinkClick r:id="rId2"/>
              </a:rPr>
              <a:t>://</a:t>
            </a:r>
            <a:r>
              <a:rPr lang="da-DK" sz="1600" dirty="0" smtClean="0">
                <a:latin typeface="+mj-lt"/>
                <a:hlinkClick r:id="rId2"/>
              </a:rPr>
              <a:t>www.retsinformation.dk/Forms/R0710.aspx?id=210677</a:t>
            </a:r>
            <a:endParaRPr lang="da-DK" sz="1600" dirty="0" smtClean="0">
              <a:latin typeface="+mj-lt"/>
            </a:endParaRPr>
          </a:p>
          <a:p>
            <a:pPr marL="342900" indent="-342900">
              <a:buFont typeface="Arial" panose="020B0604020202020204" pitchFamily="34" charset="0"/>
              <a:buChar char="•"/>
            </a:pPr>
            <a:endParaRPr kumimoji="0" lang="da-DK" sz="2400" b="0" i="0" u="none" strike="noStrike" cap="none" spc="0" normalizeH="0" baseline="0" dirty="0" smtClean="0">
              <a:ln>
                <a:noFill/>
              </a:ln>
              <a:solidFill>
                <a:srgbClr val="000000"/>
              </a:solidFill>
              <a:effectLst/>
              <a:uFillTx/>
              <a:latin typeface="+mj-lt"/>
              <a:sym typeface="Helvetica"/>
            </a:endParaRPr>
          </a:p>
          <a:p>
            <a:pPr marR="0" algn="l" defTabSz="914400" rtl="0" fontAlgn="auto" latinLnBrk="0" hangingPunct="0">
              <a:lnSpc>
                <a:spcPct val="100000"/>
              </a:lnSpc>
              <a:spcBef>
                <a:spcPts val="0"/>
              </a:spcBef>
              <a:spcAft>
                <a:spcPts val="0"/>
              </a:spcAft>
              <a:buClrTx/>
              <a:buSzTx/>
              <a:tabLst/>
            </a:pPr>
            <a:r>
              <a:rPr lang="da-DK" sz="2400" dirty="0" smtClean="0">
                <a:latin typeface="+mj-lt"/>
              </a:rPr>
              <a:t>Vejledning om genoplivning og fravalg af genoplivning</a:t>
            </a:r>
          </a:p>
          <a:p>
            <a:r>
              <a:rPr lang="da-DK" sz="1600" dirty="0">
                <a:latin typeface="+mj-lt"/>
                <a:hlinkClick r:id="rId3"/>
              </a:rPr>
              <a:t>https://</a:t>
            </a:r>
            <a:r>
              <a:rPr lang="da-DK" sz="1600" dirty="0" smtClean="0">
                <a:latin typeface="+mj-lt"/>
                <a:hlinkClick r:id="rId3"/>
              </a:rPr>
              <a:t>www.retsinformation.dk/Forms/R0710.aspx?id=210674</a:t>
            </a:r>
            <a:endParaRPr lang="da-DK" sz="1600" dirty="0" smtClean="0">
              <a:latin typeface="+mj-lt"/>
            </a:endParaRPr>
          </a:p>
          <a:p>
            <a:endParaRPr lang="da-DK" sz="1600" dirty="0">
              <a:latin typeface="+mj-lt"/>
            </a:endParaRPr>
          </a:p>
        </p:txBody>
      </p:sp>
      <p:sp>
        <p:nvSpPr>
          <p:cNvPr id="4" name="Tekstboks 3"/>
          <p:cNvSpPr txBox="1"/>
          <p:nvPr/>
        </p:nvSpPr>
        <p:spPr>
          <a:xfrm>
            <a:off x="767408" y="2924944"/>
            <a:ext cx="10729192" cy="3693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da-DK" dirty="0" smtClean="0">
                <a:latin typeface="+mj-lt"/>
              </a:rPr>
              <a:t>Beslutninger gælder også ved sektorskift. </a:t>
            </a:r>
          </a:p>
          <a:p>
            <a:pPr marL="0" marR="0" indent="0" algn="l" defTabSz="914400" rtl="0" fontAlgn="auto" latinLnBrk="0" hangingPunct="0">
              <a:lnSpc>
                <a:spcPct val="100000"/>
              </a:lnSpc>
              <a:spcBef>
                <a:spcPts val="0"/>
              </a:spcBef>
              <a:spcAft>
                <a:spcPts val="0"/>
              </a:spcAft>
              <a:buClrTx/>
              <a:buSzTx/>
              <a:buFontTx/>
              <a:buNone/>
              <a:tabLst/>
            </a:pPr>
            <a:endParaRPr lang="da-DK" dirty="0">
              <a:latin typeface="+mj-lt"/>
            </a:endParaRPr>
          </a:p>
          <a:p>
            <a:r>
              <a:rPr lang="da-DK" dirty="0">
                <a:latin typeface="+mj-lt"/>
              </a:rPr>
              <a:t>Tilkendegivelsen om fravalg gælder kun den aktuelle indlæggelse og/eller det aktuelle og samme behandlingsforløb. </a:t>
            </a:r>
          </a:p>
          <a:p>
            <a:pPr marL="0" marR="0" indent="0" algn="l" defTabSz="914400" rtl="0" fontAlgn="auto" latinLnBrk="0" hangingPunct="0">
              <a:lnSpc>
                <a:spcPct val="100000"/>
              </a:lnSpc>
              <a:spcBef>
                <a:spcPts val="0"/>
              </a:spcBef>
              <a:spcAft>
                <a:spcPts val="0"/>
              </a:spcAft>
              <a:buClrTx/>
              <a:buSzTx/>
              <a:buFontTx/>
              <a:buNone/>
              <a:tabLst/>
            </a:pPr>
            <a:endParaRPr lang="da-DK" dirty="0">
              <a:latin typeface="+mj-lt"/>
            </a:endParaRPr>
          </a:p>
          <a:p>
            <a:r>
              <a:rPr lang="da-DK" dirty="0" smtClean="0">
                <a:latin typeface="+mj-lt"/>
              </a:rPr>
              <a:t>”</a:t>
            </a:r>
            <a:r>
              <a:rPr lang="da-DK" dirty="0">
                <a:latin typeface="+mj-lt"/>
              </a:rPr>
              <a:t>En behandlingsansvarlig læges beslutning om fravalg af genoplivning gælder, indtil lægen eller en eventuel efterfølgende behandlingsansvarlig læge beslutter andet. Den behandlingsansvarlige læge skal revurdere beslutningen om fravalg af genoplivning, hvis der sker </a:t>
            </a:r>
            <a:r>
              <a:rPr lang="da-DK" dirty="0">
                <a:solidFill>
                  <a:srgbClr val="FF0000"/>
                </a:solidFill>
                <a:latin typeface="+mj-lt"/>
              </a:rPr>
              <a:t>en væsentlig forbedring </a:t>
            </a:r>
            <a:r>
              <a:rPr lang="da-DK" dirty="0">
                <a:latin typeface="+mj-lt"/>
              </a:rPr>
              <a:t>i patientens </a:t>
            </a:r>
            <a:r>
              <a:rPr lang="da-DK" dirty="0" smtClean="0">
                <a:latin typeface="+mj-lt"/>
              </a:rPr>
              <a:t>tilstand”</a:t>
            </a:r>
            <a:endParaRPr lang="da-DK" dirty="0">
              <a:latin typeface="+mj-lt"/>
            </a:endParaRPr>
          </a:p>
          <a:p>
            <a:pPr marL="0" marR="0" indent="0" algn="l" defTabSz="914400" rtl="0" fontAlgn="auto" latinLnBrk="0" hangingPunct="0">
              <a:lnSpc>
                <a:spcPct val="100000"/>
              </a:lnSpc>
              <a:spcBef>
                <a:spcPts val="0"/>
              </a:spcBef>
              <a:spcAft>
                <a:spcPts val="0"/>
              </a:spcAft>
              <a:buClrTx/>
              <a:buSzTx/>
              <a:buFontTx/>
              <a:buNone/>
              <a:tabLst/>
            </a:pPr>
            <a:endParaRPr lang="da-DK" dirty="0" smtClean="0">
              <a:latin typeface="+mj-lt"/>
            </a:endParaRPr>
          </a:p>
          <a:p>
            <a:r>
              <a:rPr lang="da-DK" dirty="0" smtClean="0">
                <a:latin typeface="+mj-lt"/>
              </a:rPr>
              <a:t>Almen </a:t>
            </a:r>
            <a:r>
              <a:rPr lang="da-DK" dirty="0">
                <a:latin typeface="+mj-lt"/>
              </a:rPr>
              <a:t>alderdomssvækkelse alene giver </a:t>
            </a:r>
            <a:r>
              <a:rPr lang="da-DK" dirty="0" smtClean="0">
                <a:latin typeface="+mj-lt"/>
              </a:rPr>
              <a:t>ikke </a:t>
            </a:r>
            <a:r>
              <a:rPr lang="da-DK" dirty="0">
                <a:latin typeface="+mj-lt"/>
              </a:rPr>
              <a:t>mulighed for at fravælge forsøg på genoplivning.</a:t>
            </a:r>
          </a:p>
          <a:p>
            <a:endParaRPr lang="da-DK" dirty="0" smtClean="0">
              <a:latin typeface="+mj-lt"/>
            </a:endParaRPr>
          </a:p>
          <a:p>
            <a:endParaRPr lang="da-DK" dirty="0">
              <a:latin typeface="+mj-lt"/>
            </a:endParaRPr>
          </a:p>
          <a:p>
            <a:endParaRPr kumimoji="0" lang="da-DK" sz="1800" b="0" i="0" u="none" strike="noStrike" cap="none" spc="0" normalizeH="0" baseline="0" dirty="0">
              <a:ln>
                <a:noFill/>
              </a:ln>
              <a:solidFill>
                <a:srgbClr val="000000"/>
              </a:solidFill>
              <a:effectLst/>
              <a:uFillTx/>
              <a:latin typeface="+mj-lt"/>
              <a:sym typeface="Helvetica"/>
            </a:endParaRPr>
          </a:p>
        </p:txBody>
      </p:sp>
    </p:spTree>
    <p:extLst>
      <p:ext uri="{BB962C8B-B14F-4D97-AF65-F5344CB8AC3E}">
        <p14:creationId xmlns:p14="http://schemas.microsoft.com/office/powerpoint/2010/main" val="18124070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2783632" y="1340768"/>
            <a:ext cx="6257925" cy="3362325"/>
          </a:xfrm>
          <a:prstGeom prst="rect">
            <a:avLst/>
          </a:prstGeom>
        </p:spPr>
      </p:pic>
      <p:sp>
        <p:nvSpPr>
          <p:cNvPr id="6" name="Rektangel 5"/>
          <p:cNvSpPr/>
          <p:nvPr/>
        </p:nvSpPr>
        <p:spPr>
          <a:xfrm>
            <a:off x="2567608" y="5949280"/>
            <a:ext cx="9433048" cy="338554"/>
          </a:xfrm>
          <a:prstGeom prst="rect">
            <a:avLst/>
          </a:prstGeom>
        </p:spPr>
        <p:txBody>
          <a:bodyPr wrap="square">
            <a:spAutoFit/>
          </a:bodyPr>
          <a:lstStyle/>
          <a:p>
            <a:r>
              <a:rPr lang="da-DK" sz="1600" dirty="0">
                <a:latin typeface="+mj-lt"/>
              </a:rPr>
              <a:t>https://sundhedsdatastyrelsen.dk/da/strategier-og-projekter/fravalg_genoplivning</a:t>
            </a:r>
          </a:p>
        </p:txBody>
      </p:sp>
      <p:sp>
        <p:nvSpPr>
          <p:cNvPr id="3" name="Rektangel 2"/>
          <p:cNvSpPr/>
          <p:nvPr/>
        </p:nvSpPr>
        <p:spPr>
          <a:xfrm>
            <a:off x="2783632" y="3789040"/>
            <a:ext cx="6257925" cy="792088"/>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972925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631504" y="6021288"/>
            <a:ext cx="10369152"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a-DK" sz="1200" dirty="0" smtClean="0">
                <a:latin typeface="+mj-lt"/>
              </a:rPr>
              <a:t>Vejledning </a:t>
            </a:r>
            <a:r>
              <a:rPr lang="da-DK" sz="1200" dirty="0">
                <a:latin typeface="+mj-lt"/>
              </a:rPr>
              <a:t>om genoplivning og fravalg af </a:t>
            </a:r>
            <a:r>
              <a:rPr lang="da-DK" sz="1200" dirty="0" smtClean="0">
                <a:latin typeface="+mj-lt"/>
              </a:rPr>
              <a:t>genoplivning </a:t>
            </a:r>
            <a:r>
              <a:rPr lang="da-DK" sz="1200" dirty="0" smtClean="0">
                <a:latin typeface="+mj-lt"/>
                <a:hlinkClick r:id="rId2"/>
              </a:rPr>
              <a:t>https</a:t>
            </a:r>
            <a:r>
              <a:rPr lang="da-DK" sz="1200" dirty="0">
                <a:latin typeface="+mj-lt"/>
                <a:hlinkClick r:id="rId2"/>
              </a:rPr>
              <a:t>://www.retsinformation.dk/Forms/R0710.aspx?id=210674</a:t>
            </a:r>
            <a:endParaRPr lang="da-DK" sz="1200" dirty="0">
              <a:latin typeface="+mj-lt"/>
            </a:endParaRPr>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kstfelt 2"/>
          <p:cNvSpPr txBox="1"/>
          <p:nvPr/>
        </p:nvSpPr>
        <p:spPr>
          <a:xfrm>
            <a:off x="1637547" y="1196752"/>
            <a:ext cx="885698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ea typeface="+mn-ea"/>
                <a:cs typeface="+mn-cs"/>
                <a:sym typeface="Helvetica"/>
              </a:rPr>
              <a:t>Genoplivning skal som udgangspunkt altid forsøges</a:t>
            </a:r>
            <a:endParaRPr kumimoji="0" lang="da-DK" sz="2000" b="0" i="0" u="none" strike="noStrike" cap="none" spc="0" normalizeH="0" baseline="0" dirty="0">
              <a:ln>
                <a:noFill/>
              </a:ln>
              <a:solidFill>
                <a:srgbClr val="000000"/>
              </a:solidFill>
              <a:effectLst/>
              <a:uFillTx/>
              <a:latin typeface="+mj-lt"/>
              <a:ea typeface="+mn-ea"/>
              <a:cs typeface="+mn-cs"/>
              <a:sym typeface="Helvetica"/>
            </a:endParaRPr>
          </a:p>
        </p:txBody>
      </p:sp>
      <p:sp>
        <p:nvSpPr>
          <p:cNvPr id="4" name="Tekstfelt 3"/>
          <p:cNvSpPr txBox="1"/>
          <p:nvPr/>
        </p:nvSpPr>
        <p:spPr>
          <a:xfrm>
            <a:off x="1343472" y="2708920"/>
            <a:ext cx="10420788"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     1. Særlige situationer, hvor andre end læger kan konstatere, at patienter er afgået ved døden</a:t>
            </a: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Tekstfelt 4"/>
          <p:cNvSpPr txBox="1"/>
          <p:nvPr/>
        </p:nvSpPr>
        <p:spPr>
          <a:xfrm>
            <a:off x="1657547" y="1918855"/>
            <a:ext cx="525658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ea typeface="+mn-ea"/>
                <a:cs typeface="+mn-cs"/>
                <a:sym typeface="Helvetica"/>
              </a:rPr>
              <a:t>Fem undtagelser:</a:t>
            </a:r>
            <a:endParaRPr kumimoji="0" lang="da-DK" sz="2000" b="0" i="0" u="none" strike="noStrike" cap="none" spc="0" normalizeH="0" baseline="0" dirty="0">
              <a:ln>
                <a:noFill/>
              </a:ln>
              <a:solidFill>
                <a:srgbClr val="000000"/>
              </a:solidFill>
              <a:effectLst/>
              <a:uFillTx/>
              <a:latin typeface="+mj-lt"/>
              <a:ea typeface="+mn-ea"/>
              <a:cs typeface="+mn-cs"/>
              <a:sym typeface="Helvetica"/>
            </a:endParaRPr>
          </a:p>
        </p:txBody>
      </p:sp>
      <p:sp>
        <p:nvSpPr>
          <p:cNvPr id="7" name="Tekstfelt 6"/>
          <p:cNvSpPr txBox="1"/>
          <p:nvPr/>
        </p:nvSpPr>
        <p:spPr>
          <a:xfrm>
            <a:off x="1631504" y="3356992"/>
            <a:ext cx="9937104" cy="2215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a-DK" sz="2000" dirty="0">
                <a:latin typeface="+mj-lt"/>
              </a:rPr>
              <a:t>2. En læge fravælger genoplivningsforsøg efter fund af livløs patient</a:t>
            </a:r>
          </a:p>
          <a:p>
            <a:endParaRPr lang="da-DK" sz="2000" dirty="0">
              <a:latin typeface="+mj-lt"/>
            </a:endParaRPr>
          </a:p>
          <a:p>
            <a:r>
              <a:rPr lang="da-DK" sz="2000" dirty="0">
                <a:latin typeface="+mj-lt"/>
              </a:rPr>
              <a:t>3. Den behandlingsansvarlige læge har besluttet forudgående fravalg af </a:t>
            </a:r>
            <a:r>
              <a:rPr lang="da-DK" sz="2000" dirty="0" smtClean="0">
                <a:latin typeface="+mj-lt"/>
              </a:rPr>
              <a:t>genoplivningsforsøg</a:t>
            </a:r>
          </a:p>
          <a:p>
            <a:endParaRPr lang="da-DK" sz="2000" dirty="0">
              <a:latin typeface="+mj-lt"/>
            </a:endParaRPr>
          </a:p>
          <a:p>
            <a:r>
              <a:rPr lang="da-DK" sz="2000" dirty="0">
                <a:latin typeface="+mj-lt"/>
              </a:rPr>
              <a:t>4. Patienten fravælger genoplivningsforsøg i den aktuelle sygdomssituation</a:t>
            </a:r>
          </a:p>
          <a:p>
            <a:endParaRPr lang="da-DK" sz="2000" dirty="0">
              <a:latin typeface="+mj-lt"/>
            </a:endParaRPr>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7955760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p:nvPr/>
        </p:nvSpPr>
        <p:spPr>
          <a:xfrm>
            <a:off x="1778000" y="197147"/>
            <a:ext cx="10150648"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Fravalg af livsforlængende behandling</a:t>
            </a:r>
            <a:endParaRPr sz="2800" b="1" dirty="0"/>
          </a:p>
        </p:txBody>
      </p:sp>
      <p:sp>
        <p:nvSpPr>
          <p:cNvPr id="2" name="Rektangel 1"/>
          <p:cNvSpPr/>
          <p:nvPr/>
        </p:nvSpPr>
        <p:spPr>
          <a:xfrm>
            <a:off x="1847528" y="1268760"/>
            <a:ext cx="9505056" cy="3933384"/>
          </a:xfrm>
          <a:prstGeom prst="rect">
            <a:avLst/>
          </a:prstGeom>
        </p:spPr>
        <p:txBody>
          <a:bodyPr wrap="square">
            <a:spAutoFit/>
          </a:bodyPr>
          <a:lstStyle/>
          <a:p>
            <a:pPr>
              <a:lnSpc>
                <a:spcPct val="80000"/>
              </a:lnSpc>
            </a:pPr>
            <a:r>
              <a:rPr lang="da-DK" altLang="da-DK" sz="2400" dirty="0" smtClean="0">
                <a:solidFill>
                  <a:srgbClr val="FF0000"/>
                </a:solidFill>
                <a:latin typeface="+mj-lt"/>
              </a:rPr>
              <a:t>B</a:t>
            </a:r>
            <a:r>
              <a:rPr lang="da-DK" altLang="da-DK" sz="2400" dirty="0" smtClean="0">
                <a:solidFill>
                  <a:srgbClr val="FF3300"/>
                </a:solidFill>
                <a:latin typeface="+mj-lt"/>
              </a:rPr>
              <a:t>ehandlingsansvarlige </a:t>
            </a:r>
            <a:r>
              <a:rPr lang="da-DK" altLang="da-DK" sz="2400" dirty="0">
                <a:solidFill>
                  <a:srgbClr val="FF3300"/>
                </a:solidFill>
                <a:latin typeface="+mj-lt"/>
              </a:rPr>
              <a:t>læge </a:t>
            </a:r>
            <a:endParaRPr lang="da-DK" altLang="da-DK" sz="2400" dirty="0" smtClean="0">
              <a:solidFill>
                <a:srgbClr val="FF3300"/>
              </a:solidFill>
              <a:latin typeface="+mj-lt"/>
            </a:endParaRPr>
          </a:p>
          <a:p>
            <a:pPr>
              <a:lnSpc>
                <a:spcPct val="80000"/>
              </a:lnSpc>
            </a:pPr>
            <a:r>
              <a:rPr lang="da-DK" altLang="da-DK" sz="2400" b="1" dirty="0">
                <a:latin typeface="+mj-lt"/>
              </a:rPr>
              <a:t>	</a:t>
            </a:r>
            <a:endParaRPr lang="da-DK" altLang="da-DK" sz="2400" b="1" dirty="0" smtClean="0">
              <a:latin typeface="+mj-lt"/>
            </a:endParaRPr>
          </a:p>
          <a:p>
            <a:pPr>
              <a:lnSpc>
                <a:spcPct val="80000"/>
              </a:lnSpc>
            </a:pPr>
            <a:r>
              <a:rPr lang="da-DK" altLang="da-DK" sz="2400" b="1" dirty="0" smtClean="0">
                <a:latin typeface="+mj-lt"/>
              </a:rPr>
              <a:t>a) </a:t>
            </a:r>
            <a:r>
              <a:rPr lang="da-DK" altLang="da-DK" sz="2400" dirty="0" smtClean="0">
                <a:latin typeface="+mj-lt"/>
              </a:rPr>
              <a:t>en </a:t>
            </a:r>
            <a:r>
              <a:rPr lang="da-DK" altLang="da-DK" sz="2400" dirty="0">
                <a:latin typeface="+mj-lt"/>
              </a:rPr>
              <a:t>patient er </a:t>
            </a:r>
            <a:r>
              <a:rPr lang="da-DK" altLang="da-DK" sz="2400" dirty="0">
                <a:solidFill>
                  <a:srgbClr val="FF3300"/>
                </a:solidFill>
                <a:latin typeface="+mj-lt"/>
              </a:rPr>
              <a:t>uafvendeligt </a:t>
            </a:r>
            <a:r>
              <a:rPr lang="da-DK" altLang="da-DK" sz="2400" dirty="0" smtClean="0">
                <a:solidFill>
                  <a:srgbClr val="FF3300"/>
                </a:solidFill>
                <a:latin typeface="+mj-lt"/>
              </a:rPr>
              <a:t>døende</a:t>
            </a:r>
          </a:p>
          <a:p>
            <a:pPr marL="457200" indent="-457200">
              <a:lnSpc>
                <a:spcPct val="80000"/>
              </a:lnSpc>
              <a:buAutoNum type="alphaLcParenR"/>
            </a:pPr>
            <a:endParaRPr lang="da-DK" altLang="da-DK" sz="2400" b="1" dirty="0">
              <a:solidFill>
                <a:srgbClr val="FF3300"/>
              </a:solidFill>
              <a:latin typeface="+mj-lt"/>
            </a:endParaRPr>
          </a:p>
          <a:p>
            <a:pPr>
              <a:lnSpc>
                <a:spcPct val="80000"/>
              </a:lnSpc>
            </a:pPr>
            <a:r>
              <a:rPr lang="da-DK" altLang="da-DK" sz="2400" b="1" dirty="0" smtClean="0">
                <a:latin typeface="+mj-lt"/>
              </a:rPr>
              <a:t>b</a:t>
            </a:r>
            <a:r>
              <a:rPr lang="da-DK" altLang="da-DK" sz="2400" b="1" dirty="0">
                <a:latin typeface="+mj-lt"/>
              </a:rPr>
              <a:t>)</a:t>
            </a:r>
            <a:r>
              <a:rPr lang="da-DK" altLang="da-DK" sz="2400" dirty="0">
                <a:latin typeface="+mj-lt"/>
              </a:rPr>
              <a:t> en patient er </a:t>
            </a:r>
            <a:r>
              <a:rPr lang="da-DK" altLang="da-DK" sz="2400" dirty="0">
                <a:solidFill>
                  <a:srgbClr val="FF3300"/>
                </a:solidFill>
                <a:latin typeface="+mj-lt"/>
              </a:rPr>
              <a:t>svært </a:t>
            </a:r>
            <a:r>
              <a:rPr lang="da-DK" altLang="da-DK" sz="2400" dirty="0" smtClean="0">
                <a:solidFill>
                  <a:srgbClr val="FF3300"/>
                </a:solidFill>
                <a:latin typeface="+mj-lt"/>
              </a:rPr>
              <a:t>invalideret </a:t>
            </a:r>
            <a:r>
              <a:rPr lang="da-DK" altLang="da-DK" sz="2400" dirty="0" smtClean="0">
                <a:solidFill>
                  <a:schemeClr val="tx1"/>
                </a:solidFill>
                <a:latin typeface="+mj-lt"/>
              </a:rPr>
              <a:t>i en sådan grad, at patienten varigt er ude af stand til at tage vare på sig selv fysisk og mentalt og er afskåret fra enhver form for meningsfuld menneskelig kontakt</a:t>
            </a:r>
            <a:endParaRPr lang="da-DK" altLang="da-DK" sz="2400" dirty="0" smtClean="0">
              <a:latin typeface="+mj-lt"/>
            </a:endParaRPr>
          </a:p>
          <a:p>
            <a:pPr>
              <a:lnSpc>
                <a:spcPct val="80000"/>
              </a:lnSpc>
            </a:pPr>
            <a:endParaRPr lang="da-DK" altLang="da-DK" sz="2400" dirty="0">
              <a:latin typeface="+mj-lt"/>
            </a:endParaRPr>
          </a:p>
          <a:p>
            <a:pPr>
              <a:lnSpc>
                <a:spcPct val="80000"/>
              </a:lnSpc>
            </a:pPr>
            <a:r>
              <a:rPr lang="da-DK" altLang="da-DK" sz="2400" dirty="0" smtClean="0">
                <a:latin typeface="+mj-lt"/>
              </a:rPr>
              <a:t>eller </a:t>
            </a:r>
            <a:r>
              <a:rPr lang="da-DK" altLang="da-DK" sz="2400" dirty="0">
                <a:latin typeface="+mj-lt"/>
              </a:rPr>
              <a:t>der er </a:t>
            </a:r>
            <a:r>
              <a:rPr lang="da-DK" altLang="da-DK" sz="2400" dirty="0" smtClean="0">
                <a:latin typeface="+mj-lt"/>
              </a:rPr>
              <a:t> tale om</a:t>
            </a:r>
          </a:p>
          <a:p>
            <a:pPr>
              <a:lnSpc>
                <a:spcPct val="80000"/>
              </a:lnSpc>
            </a:pPr>
            <a:endParaRPr lang="da-DK" altLang="da-DK" sz="2400" b="1" dirty="0">
              <a:latin typeface="+mj-lt"/>
            </a:endParaRPr>
          </a:p>
          <a:p>
            <a:pPr>
              <a:lnSpc>
                <a:spcPct val="80000"/>
              </a:lnSpc>
            </a:pPr>
            <a:r>
              <a:rPr lang="da-DK" altLang="da-DK" sz="2400" b="1" dirty="0" smtClean="0">
                <a:latin typeface="+mj-lt"/>
              </a:rPr>
              <a:t>c</a:t>
            </a:r>
            <a:r>
              <a:rPr lang="da-DK" altLang="da-DK" sz="2400" b="1" dirty="0">
                <a:latin typeface="+mj-lt"/>
              </a:rPr>
              <a:t>)</a:t>
            </a:r>
            <a:r>
              <a:rPr lang="da-DK" altLang="da-DK" sz="2400" dirty="0">
                <a:latin typeface="+mj-lt"/>
              </a:rPr>
              <a:t> en ikke-uafvendeligt døende patient, hvor </a:t>
            </a:r>
            <a:r>
              <a:rPr lang="da-DK" altLang="da-DK" sz="2400" dirty="0" smtClean="0">
                <a:latin typeface="+mj-lt"/>
              </a:rPr>
              <a:t>behandlingen </a:t>
            </a:r>
            <a:r>
              <a:rPr lang="da-DK" altLang="da-DK" sz="2400" dirty="0">
                <a:latin typeface="+mj-lt"/>
              </a:rPr>
              <a:t>måske kan føre til overlevelse, men hvor de </a:t>
            </a:r>
            <a:r>
              <a:rPr lang="da-DK" altLang="da-DK" sz="2400" dirty="0">
                <a:solidFill>
                  <a:srgbClr val="FF3300"/>
                </a:solidFill>
                <a:latin typeface="+mj-lt"/>
              </a:rPr>
              <a:t>fysiske konsekvenser</a:t>
            </a:r>
            <a:r>
              <a:rPr lang="da-DK" altLang="da-DK" sz="2400" dirty="0">
                <a:latin typeface="+mj-lt"/>
              </a:rPr>
              <a:t> af sygdommen eller </a:t>
            </a:r>
            <a:r>
              <a:rPr lang="da-DK" altLang="da-DK" sz="2400" dirty="0" smtClean="0">
                <a:latin typeface="+mj-lt"/>
              </a:rPr>
              <a:t> </a:t>
            </a:r>
            <a:r>
              <a:rPr lang="da-DK" altLang="da-DK" sz="2400" dirty="0">
                <a:latin typeface="+mj-lt"/>
              </a:rPr>
              <a:t>behandlingen vurderes at være </a:t>
            </a:r>
            <a:r>
              <a:rPr lang="da-DK" altLang="da-DK" sz="2400" dirty="0">
                <a:solidFill>
                  <a:srgbClr val="FF3300"/>
                </a:solidFill>
                <a:latin typeface="+mj-lt"/>
              </a:rPr>
              <a:t>meget alvorlige og lidelsesfulde</a:t>
            </a:r>
          </a:p>
        </p:txBody>
      </p:sp>
      <p:sp>
        <p:nvSpPr>
          <p:cNvPr id="3" name="Rektangel 2"/>
          <p:cNvSpPr/>
          <p:nvPr/>
        </p:nvSpPr>
        <p:spPr>
          <a:xfrm>
            <a:off x="1961584" y="5805264"/>
            <a:ext cx="9783479" cy="307777"/>
          </a:xfrm>
          <a:prstGeom prst="rect">
            <a:avLst/>
          </a:prstGeom>
        </p:spPr>
        <p:txBody>
          <a:bodyPr wrap="square">
            <a:spAutoFit/>
          </a:bodyPr>
          <a:lstStyle/>
          <a:p>
            <a:r>
              <a:rPr lang="da-DK" sz="1400" dirty="0">
                <a:latin typeface="+mj-lt"/>
              </a:rPr>
              <a:t>Vejledning om fravalg og afbrydelser af livsforlængende </a:t>
            </a:r>
            <a:r>
              <a:rPr lang="da-DK" sz="1400" dirty="0" smtClean="0">
                <a:latin typeface="+mj-lt"/>
              </a:rPr>
              <a:t>behandling </a:t>
            </a:r>
            <a:r>
              <a:rPr lang="da-DK" sz="1400" dirty="0" smtClean="0">
                <a:latin typeface="+mj-lt"/>
                <a:hlinkClick r:id="rId2"/>
              </a:rPr>
              <a:t>https</a:t>
            </a:r>
            <a:r>
              <a:rPr lang="da-DK" sz="1400" dirty="0">
                <a:latin typeface="+mj-lt"/>
                <a:hlinkClick r:id="rId2"/>
              </a:rPr>
              <a:t>://www.retsinformation.dk/Forms/R0710.aspx?id=210677</a:t>
            </a:r>
            <a:endParaRPr lang="da-DK" sz="1400" dirty="0">
              <a:latin typeface="+mj-lt"/>
            </a:endParaRPr>
          </a:p>
        </p:txBody>
      </p:sp>
    </p:spTree>
    <p:extLst>
      <p:ext uri="{BB962C8B-B14F-4D97-AF65-F5344CB8AC3E}">
        <p14:creationId xmlns:p14="http://schemas.microsoft.com/office/powerpoint/2010/main" val="72204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631504" y="6021288"/>
            <a:ext cx="10369152"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a-DK" sz="1200" dirty="0" smtClean="0">
                <a:latin typeface="+mj-lt"/>
              </a:rPr>
              <a:t>Vejledning </a:t>
            </a:r>
            <a:r>
              <a:rPr lang="da-DK" sz="1200" dirty="0">
                <a:latin typeface="+mj-lt"/>
              </a:rPr>
              <a:t>om genoplivning og fravalg af </a:t>
            </a:r>
            <a:r>
              <a:rPr lang="da-DK" sz="1200" dirty="0" smtClean="0">
                <a:latin typeface="+mj-lt"/>
              </a:rPr>
              <a:t>genoplivning </a:t>
            </a:r>
            <a:r>
              <a:rPr lang="da-DK" sz="1200" dirty="0" smtClean="0">
                <a:latin typeface="+mj-lt"/>
                <a:hlinkClick r:id="rId2"/>
              </a:rPr>
              <a:t>https</a:t>
            </a:r>
            <a:r>
              <a:rPr lang="da-DK" sz="1200" dirty="0">
                <a:latin typeface="+mj-lt"/>
                <a:hlinkClick r:id="rId2"/>
              </a:rPr>
              <a:t>://www.retsinformation.dk/Forms/R0710.aspx?id=210674</a:t>
            </a:r>
            <a:endParaRPr lang="da-DK" sz="1200" dirty="0">
              <a:latin typeface="+mj-lt"/>
            </a:endParaRPr>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Tekstfelt 2"/>
          <p:cNvSpPr txBox="1"/>
          <p:nvPr/>
        </p:nvSpPr>
        <p:spPr>
          <a:xfrm>
            <a:off x="1637547" y="1196752"/>
            <a:ext cx="885698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ea typeface="+mn-ea"/>
                <a:cs typeface="+mn-cs"/>
                <a:sym typeface="Helvetica"/>
              </a:rPr>
              <a:t>Genoplivning skal som udgangspunkt altid forsøges</a:t>
            </a:r>
            <a:endParaRPr kumimoji="0" lang="da-DK" sz="2000" b="0" i="0" u="none" strike="noStrike" cap="none" spc="0" normalizeH="0" baseline="0" dirty="0">
              <a:ln>
                <a:noFill/>
              </a:ln>
              <a:solidFill>
                <a:srgbClr val="000000"/>
              </a:solidFill>
              <a:effectLst/>
              <a:uFillTx/>
              <a:latin typeface="+mj-lt"/>
              <a:ea typeface="+mn-ea"/>
              <a:cs typeface="+mn-cs"/>
              <a:sym typeface="Helvetica"/>
            </a:endParaRPr>
          </a:p>
        </p:txBody>
      </p:sp>
      <p:sp>
        <p:nvSpPr>
          <p:cNvPr id="4" name="Tekstfelt 3"/>
          <p:cNvSpPr txBox="1"/>
          <p:nvPr/>
        </p:nvSpPr>
        <p:spPr>
          <a:xfrm>
            <a:off x="1631504" y="2604972"/>
            <a:ext cx="9937104" cy="3416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1. Særlige situationer, hvor andre end læger kan konstatere, at patienter er afgået ved døden</a:t>
            </a:r>
          </a:p>
          <a:p>
            <a:pPr marL="0" marR="0" indent="0" algn="l" defTabSz="914400" rtl="0" fontAlgn="auto" latinLnBrk="0" hangingPunct="0">
              <a:lnSpc>
                <a:spcPct val="100000"/>
              </a:lnSpc>
              <a:spcBef>
                <a:spcPts val="0"/>
              </a:spcBef>
              <a:spcAft>
                <a:spcPts val="0"/>
              </a:spcAft>
              <a:buClrTx/>
              <a:buSzTx/>
              <a:buFontTx/>
              <a:buNone/>
              <a:tabLst/>
            </a:pPr>
            <a:endParaRPr lang="da-DK" sz="2000" dirty="0">
              <a:latin typeface="+mj-lt"/>
            </a:endParaRPr>
          </a:p>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2. En læge fravælger genoplivningsforsøg efter fund af livløs patient</a:t>
            </a:r>
          </a:p>
          <a:p>
            <a:pPr marL="0" marR="0" indent="0" algn="l" defTabSz="914400" rtl="0" fontAlgn="auto" latinLnBrk="0" hangingPunct="0">
              <a:lnSpc>
                <a:spcPct val="100000"/>
              </a:lnSpc>
              <a:spcBef>
                <a:spcPts val="0"/>
              </a:spcBef>
              <a:spcAft>
                <a:spcPts val="0"/>
              </a:spcAft>
              <a:buClrTx/>
              <a:buSzTx/>
              <a:buFontTx/>
              <a:buNone/>
              <a:tabLst/>
            </a:pPr>
            <a:endParaRPr lang="da-DK" sz="2000" dirty="0">
              <a:latin typeface="+mj-lt"/>
            </a:endParaRPr>
          </a:p>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3. Den behandlingsansvarlige læge har besluttet forudgående fravalg af genoplivningsforsøg</a:t>
            </a:r>
          </a:p>
          <a:p>
            <a:pPr marL="0" marR="0" indent="0" algn="l" defTabSz="914400" rtl="0" fontAlgn="auto" latinLnBrk="0" hangingPunct="0">
              <a:lnSpc>
                <a:spcPct val="100000"/>
              </a:lnSpc>
              <a:spcBef>
                <a:spcPts val="0"/>
              </a:spcBef>
              <a:spcAft>
                <a:spcPts val="0"/>
              </a:spcAft>
              <a:buClrTx/>
              <a:buSzTx/>
              <a:buFontTx/>
              <a:buNone/>
              <a:tabLst/>
            </a:pPr>
            <a:endParaRPr lang="da-DK" sz="2000" dirty="0">
              <a:latin typeface="+mj-lt"/>
            </a:endParaRPr>
          </a:p>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4. Patienten fravælger genoplivningsforsøg i den aktuelle sygdomssituation</a:t>
            </a:r>
          </a:p>
          <a:p>
            <a:pPr marL="0" marR="0" indent="0" algn="l" defTabSz="914400" rtl="0" fontAlgn="auto" latinLnBrk="0" hangingPunct="0">
              <a:lnSpc>
                <a:spcPct val="100000"/>
              </a:lnSpc>
              <a:spcBef>
                <a:spcPts val="0"/>
              </a:spcBef>
              <a:spcAft>
                <a:spcPts val="0"/>
              </a:spcAft>
              <a:buClrTx/>
              <a:buSzTx/>
              <a:buFontTx/>
              <a:buNone/>
              <a:tabLst/>
            </a:pPr>
            <a:endParaRPr lang="da-DK" sz="2000" dirty="0">
              <a:latin typeface="+mj-lt"/>
            </a:endParaRPr>
          </a:p>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sym typeface="Helvetica"/>
              </a:rPr>
              <a:t>(5. Patienten har oprettet et behandlings- eller livstestamente)</a:t>
            </a:r>
          </a:p>
          <a:p>
            <a:pPr marL="0" marR="0" indent="0" algn="l" defTabSz="914400" rtl="0" fontAlgn="auto" latinLnBrk="0" hangingPunct="0">
              <a:lnSpc>
                <a:spcPct val="100000"/>
              </a:lnSpc>
              <a:spcBef>
                <a:spcPts val="0"/>
              </a:spcBef>
              <a:spcAft>
                <a:spcPts val="0"/>
              </a:spcAft>
              <a:buClrTx/>
              <a:buSzTx/>
              <a:buFontTx/>
              <a:buNone/>
              <a:tabLst/>
            </a:pPr>
            <a:endParaRPr lang="da-DK" dirty="0"/>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
        <p:nvSpPr>
          <p:cNvPr id="5" name="Tekstfelt 4"/>
          <p:cNvSpPr txBox="1"/>
          <p:nvPr/>
        </p:nvSpPr>
        <p:spPr>
          <a:xfrm>
            <a:off x="1631504" y="1852949"/>
            <a:ext cx="5256584"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a-DK" sz="2000" b="0" i="0" u="none" strike="noStrike" cap="none" spc="0" normalizeH="0" baseline="0" dirty="0" smtClean="0">
                <a:ln>
                  <a:noFill/>
                </a:ln>
                <a:solidFill>
                  <a:srgbClr val="000000"/>
                </a:solidFill>
                <a:effectLst/>
                <a:uFillTx/>
                <a:latin typeface="+mj-lt"/>
                <a:ea typeface="+mn-ea"/>
                <a:cs typeface="+mn-cs"/>
                <a:sym typeface="Helvetica"/>
              </a:rPr>
              <a:t>Fem undtagelser:</a:t>
            </a:r>
            <a:endParaRPr kumimoji="0" lang="da-DK" sz="2000" b="0" i="0" u="none" strike="noStrike" cap="none" spc="0" normalizeH="0" baseline="0" dirty="0">
              <a:ln>
                <a:noFill/>
              </a:ln>
              <a:solidFill>
                <a:srgbClr val="000000"/>
              </a:solidFill>
              <a:effectLst/>
              <a:uFillTx/>
              <a:latin typeface="+mj-lt"/>
              <a:ea typeface="+mn-ea"/>
              <a:cs typeface="+mn-cs"/>
              <a:sym typeface="Helvetica"/>
            </a:endParaRPr>
          </a:p>
        </p:txBody>
      </p:sp>
    </p:spTree>
    <p:extLst>
      <p:ext uri="{BB962C8B-B14F-4D97-AF65-F5344CB8AC3E}">
        <p14:creationId xmlns:p14="http://schemas.microsoft.com/office/powerpoint/2010/main" val="3584238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1607777" y="4077072"/>
            <a:ext cx="9793088"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da-DK" dirty="0">
                <a:latin typeface="+mj-lt"/>
              </a:rPr>
              <a:t>https://stps.dk/da/ansvar-og-retningslinjer/vejledning/den-sidste-tid/spoergsmaal-og-svar-om-genoplivning/</a:t>
            </a:r>
            <a:endParaRPr kumimoji="0" lang="da-DK" sz="1800" b="0" i="0" u="none" strike="noStrike" cap="none" spc="0" normalizeH="0" baseline="0" dirty="0">
              <a:ln>
                <a:noFill/>
              </a:ln>
              <a:solidFill>
                <a:srgbClr val="000000"/>
              </a:solidFill>
              <a:effectLst/>
              <a:uFillTx/>
              <a:latin typeface="+mj-lt"/>
              <a:sym typeface="Helvetica"/>
            </a:endParaRPr>
          </a:p>
        </p:txBody>
      </p:sp>
      <p:pic>
        <p:nvPicPr>
          <p:cNvPr id="4" name="Billede 3"/>
          <p:cNvPicPr>
            <a:picLocks noChangeAspect="1"/>
          </p:cNvPicPr>
          <p:nvPr/>
        </p:nvPicPr>
        <p:blipFill>
          <a:blip r:embed="rId2"/>
          <a:stretch>
            <a:fillRect/>
          </a:stretch>
        </p:blipFill>
        <p:spPr>
          <a:xfrm>
            <a:off x="1607777" y="1628800"/>
            <a:ext cx="9511273" cy="1728192"/>
          </a:xfrm>
          <a:prstGeom prst="rect">
            <a:avLst/>
          </a:prstGeom>
        </p:spPr>
      </p:pic>
    </p:spTree>
    <p:extLst>
      <p:ext uri="{BB962C8B-B14F-4D97-AF65-F5344CB8AC3E}">
        <p14:creationId xmlns:p14="http://schemas.microsoft.com/office/powerpoint/2010/main" val="31225225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547" name="Shape 547"/>
          <p:cNvSpPr/>
          <p:nvPr/>
        </p:nvSpPr>
        <p:spPr>
          <a:xfrm>
            <a:off x="1778000" y="197147"/>
            <a:ext cx="10150648" cy="5232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Patientrettigheder</a:t>
            </a:r>
            <a:endParaRPr sz="2800" b="1" dirty="0"/>
          </a:p>
        </p:txBody>
      </p:sp>
      <p:sp>
        <p:nvSpPr>
          <p:cNvPr id="2" name="Rektangel 1"/>
          <p:cNvSpPr/>
          <p:nvPr/>
        </p:nvSpPr>
        <p:spPr>
          <a:xfrm>
            <a:off x="1778000" y="1268760"/>
            <a:ext cx="8782496" cy="1569660"/>
          </a:xfrm>
          <a:prstGeom prst="rect">
            <a:avLst/>
          </a:prstGeom>
        </p:spPr>
        <p:txBody>
          <a:bodyPr wrap="square">
            <a:spAutoFit/>
          </a:bodyPr>
          <a:lstStyle/>
          <a:p>
            <a:pPr marL="342900" indent="-342900">
              <a:buFont typeface="Arial" panose="020B0604020202020204" pitchFamily="34" charset="0"/>
              <a:buChar char="•"/>
            </a:pPr>
            <a:r>
              <a:rPr lang="da-DK" altLang="da-DK" sz="2400" dirty="0">
                <a:latin typeface="+mj-lt"/>
              </a:rPr>
              <a:t>Kan ikke kræve en hvilken som helst behandling</a:t>
            </a:r>
          </a:p>
          <a:p>
            <a:pPr marL="285750" indent="-285750">
              <a:buFont typeface="Arial" panose="020B0604020202020204" pitchFamily="34" charset="0"/>
              <a:buChar char="•"/>
              <a:defRPr/>
            </a:pPr>
            <a:r>
              <a:rPr lang="da-DK" sz="2400" dirty="0" smtClean="0">
                <a:latin typeface="+mj-lt"/>
              </a:rPr>
              <a:t> En habil patient kan i den aktuelle behandlingssituation</a:t>
            </a:r>
          </a:p>
          <a:p>
            <a:pPr>
              <a:defRPr/>
            </a:pPr>
            <a:r>
              <a:rPr lang="da-DK" sz="2400" dirty="0" smtClean="0">
                <a:latin typeface="+mj-lt"/>
              </a:rPr>
              <a:t>     afvise behandling</a:t>
            </a:r>
          </a:p>
          <a:p>
            <a:pPr>
              <a:defRPr/>
            </a:pPr>
            <a:endParaRPr lang="da-DK" altLang="da-DK" sz="2400" dirty="0">
              <a:latin typeface="+mj-lt"/>
            </a:endParaRPr>
          </a:p>
        </p:txBody>
      </p:sp>
      <p:sp>
        <p:nvSpPr>
          <p:cNvPr id="4" name="Tekstboks 3"/>
          <p:cNvSpPr txBox="1"/>
          <p:nvPr/>
        </p:nvSpPr>
        <p:spPr>
          <a:xfrm>
            <a:off x="668512" y="3305074"/>
            <a:ext cx="5184576"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panose="020B0604020202020204" pitchFamily="34" charset="0"/>
              <a:buChar char="•"/>
              <a:defRPr/>
            </a:pPr>
            <a:r>
              <a:rPr lang="da-DK" sz="2400" b="1" dirty="0">
                <a:latin typeface="+mj-lt"/>
              </a:rPr>
              <a:t>En patient kan ikke </a:t>
            </a:r>
            <a:r>
              <a:rPr lang="da-DK" sz="2400" b="1" i="1" dirty="0">
                <a:latin typeface="+mj-lt"/>
              </a:rPr>
              <a:t>(</a:t>
            </a:r>
            <a:r>
              <a:rPr lang="da-DK" sz="2400" b="1" i="1" dirty="0" smtClean="0">
                <a:latin typeface="+mj-lt"/>
              </a:rPr>
              <a:t>altid) </a:t>
            </a:r>
            <a:r>
              <a:rPr lang="da-DK" sz="2400" b="1" dirty="0" smtClean="0">
                <a:latin typeface="+mj-lt"/>
              </a:rPr>
              <a:t>udøve </a:t>
            </a:r>
            <a:r>
              <a:rPr lang="da-DK" sz="2400" b="1" dirty="0">
                <a:latin typeface="+mj-lt"/>
              </a:rPr>
              <a:t>sin selvbestemmelsesret ved på forhånd og for en i fremtiden tænkt </a:t>
            </a:r>
            <a:r>
              <a:rPr lang="da-DK" sz="2400" b="1" dirty="0" smtClean="0">
                <a:latin typeface="+mj-lt"/>
              </a:rPr>
              <a:t>situation</a:t>
            </a:r>
            <a:endParaRPr lang="da-DK" sz="2400" b="1" dirty="0">
              <a:latin typeface="+mj-lt"/>
            </a:endParaRPr>
          </a:p>
          <a:p>
            <a:pPr marL="0" marR="0" indent="0" algn="l" defTabSz="914400" rtl="0" fontAlgn="auto" latinLnBrk="0" hangingPunct="0">
              <a:lnSpc>
                <a:spcPct val="100000"/>
              </a:lnSpc>
              <a:spcBef>
                <a:spcPts val="0"/>
              </a:spcBef>
              <a:spcAft>
                <a:spcPts val="0"/>
              </a:spcAft>
              <a:buClrTx/>
              <a:buSzTx/>
              <a:buFontTx/>
              <a:buNone/>
              <a:tabLst/>
            </a:pPr>
            <a:endParaRPr kumimoji="0" lang="da-DK"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172295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p:nvPr/>
        </p:nvSpPr>
        <p:spPr>
          <a:xfrm>
            <a:off x="1778000" y="1389657"/>
            <a:ext cx="9091267" cy="40010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000" i="1">
                <a:latin typeface="Interstate-Regular"/>
                <a:ea typeface="Interstate-Regular"/>
                <a:cs typeface="Interstate-Regular"/>
                <a:sym typeface="Interstate-Regular"/>
              </a:defRPr>
            </a:pPr>
            <a:r>
              <a:rPr dirty="0"/>
              <a:t>    </a:t>
            </a:r>
            <a:endParaRPr sz="2400" dirty="0"/>
          </a:p>
        </p:txBody>
      </p:sp>
      <p:sp>
        <p:nvSpPr>
          <p:cNvPr id="547" name="Shape 547"/>
          <p:cNvSpPr/>
          <p:nvPr/>
        </p:nvSpPr>
        <p:spPr>
          <a:xfrm>
            <a:off x="1778000" y="197147"/>
            <a:ext cx="10150648" cy="52321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solidFill>
                  <a:srgbClr val="FFFFFF"/>
                </a:solidFill>
                <a:latin typeface="Arial"/>
                <a:ea typeface="Arial"/>
                <a:cs typeface="Arial"/>
                <a:sym typeface="Arial"/>
              </a:defRPr>
            </a:lvl1pPr>
          </a:lstStyle>
          <a:p>
            <a:r>
              <a:rPr lang="da-DK" sz="2800" b="1" dirty="0" smtClean="0"/>
              <a:t>Livstestamente - Behandlingstestamente</a:t>
            </a:r>
            <a:endParaRPr sz="2800" b="1" dirty="0"/>
          </a:p>
        </p:txBody>
      </p:sp>
      <p:pic>
        <p:nvPicPr>
          <p:cNvPr id="4" name="Billed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8986" y="1055070"/>
            <a:ext cx="545871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888986" y="5085184"/>
            <a:ext cx="6096000" cy="1107996"/>
          </a:xfrm>
          <a:prstGeom prst="rect">
            <a:avLst/>
          </a:prstGeom>
        </p:spPr>
        <p:txBody>
          <a:bodyPr>
            <a:spAutoFit/>
          </a:bodyPr>
          <a:lstStyle/>
          <a:p>
            <a:pPr marL="342900" indent="-342900">
              <a:buFont typeface="Arial" panose="020B0604020202020204" pitchFamily="34" charset="0"/>
              <a:buChar char="•"/>
            </a:pPr>
            <a:r>
              <a:rPr lang="da-DK" altLang="da-DK" sz="2400" dirty="0">
                <a:latin typeface="+mj-lt"/>
              </a:rPr>
              <a:t>Behandlingstestamente</a:t>
            </a:r>
          </a:p>
          <a:p>
            <a:pPr lvl="6"/>
            <a:r>
              <a:rPr lang="da-DK" altLang="da-DK" sz="2400" dirty="0">
                <a:latin typeface="+mj-lt"/>
              </a:rPr>
              <a:t>          </a:t>
            </a:r>
            <a:r>
              <a:rPr lang="da-DK" altLang="da-DK" dirty="0">
                <a:latin typeface="+mj-lt"/>
              </a:rPr>
              <a:t>Vedtaget 20.3.2018</a:t>
            </a:r>
          </a:p>
          <a:p>
            <a:pPr lvl="6"/>
            <a:r>
              <a:rPr lang="da-DK" altLang="da-DK" dirty="0">
                <a:latin typeface="+mj-lt"/>
              </a:rPr>
              <a:t>             Trådt i kraft pr. 1.1.2019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324" y="1055070"/>
            <a:ext cx="5075324" cy="493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795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ontortema">
  <a:themeElements>
    <a:clrScheme name="Kontor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ontortema">
      <a:majorFont>
        <a:latin typeface="Calibri"/>
        <a:ea typeface="Calibri"/>
        <a:cs typeface="Calibri"/>
      </a:majorFont>
      <a:minorFont>
        <a:latin typeface="Helvetica"/>
        <a:ea typeface="Helvetica"/>
        <a:cs typeface="Helvetica"/>
      </a:minorFont>
    </a:fontScheme>
    <a:fmtScheme name="Kontor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ontortema">
  <a:themeElements>
    <a:clrScheme name="Kontor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ontortema">
      <a:majorFont>
        <a:latin typeface="Calibri"/>
        <a:ea typeface="Calibri"/>
        <a:cs typeface="Calibri"/>
      </a:majorFont>
      <a:minorFont>
        <a:latin typeface="Helvetica"/>
        <a:ea typeface="Helvetica"/>
        <a:cs typeface="Helvetica"/>
      </a:minorFont>
    </a:fontScheme>
    <a:fmtScheme name="Kontor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rtalDepartment xmlns="7f8f8092-5b9a-4fa8-8dc2-99309bd78245">4</PortalDepartment>
    <d67304936df247ab9448bd970a61aa05 xmlns="7f8f8092-5b9a-4fa8-8dc2-99309bd78245">
      <Terms xmlns="http://schemas.microsoft.com/office/infopath/2007/PartnerControls"/>
    </d67304936df247ab9448bd970a61aa05>
    <TaxCatchAll xmlns="7f8f8092-5b9a-4fa8-8dc2-99309bd78245"/>
    <Comment xmlns="http://schemas.microsoft.com/sharepoint/v3">DK_16-9_SLB_PowerPointSkabelon</Comment>
  </documentManagement>
</p:properties>
</file>

<file path=customXml/item3.xml><?xml version="1.0" encoding="utf-8"?>
<ct:contentTypeSchema xmlns:ct="http://schemas.microsoft.com/office/2006/metadata/contentType" xmlns:ma="http://schemas.microsoft.com/office/2006/metadata/properties/metaAttributes" ct:_="" ma:_="" ma:contentTypeName="Word" ma:contentTypeID="0x01010045E8358252D6400EB1C231CCF7F3BC97002DD627EC259AA74485FFDDF6914492A6" ma:contentTypeVersion="7" ma:contentTypeDescription="Opret et nyt dokument." ma:contentTypeScope="" ma:versionID="29f2c3ccdf4f7b86ea507f367518a234">
  <xsd:schema xmlns:xsd="http://www.w3.org/2001/XMLSchema" xmlns:xs="http://www.w3.org/2001/XMLSchema" xmlns:p="http://schemas.microsoft.com/office/2006/metadata/properties" xmlns:ns1="http://schemas.microsoft.com/sharepoint/v3" xmlns:ns2="7f8f8092-5b9a-4fa8-8dc2-99309bd78245" targetNamespace="http://schemas.microsoft.com/office/2006/metadata/properties" ma:root="true" ma:fieldsID="732d38541467ef22b4cc2529bbeaf75c" ns1:_="" ns2:_="">
    <xsd:import namespace="http://schemas.microsoft.com/sharepoint/v3"/>
    <xsd:import namespace="7f8f8092-5b9a-4fa8-8dc2-99309bd78245"/>
    <xsd:element name="properties">
      <xsd:complexType>
        <xsd:sequence>
          <xsd:element name="documentManagement">
            <xsd:complexType>
              <xsd:all>
                <xsd:element ref="ns2:PortalDepartment" minOccurs="0"/>
                <xsd:element ref="ns2:d67304936df247ab9448bd970a61aa05" minOccurs="0"/>
                <xsd:element ref="ns2:TaxCatchAll" minOccurs="0"/>
                <xsd:element ref="ns2:TaxCatchAllLabel" minOccurs="0"/>
                <xsd:element ref="ns1:Comment"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 ma:index="13" nillable="true" ma:displayName="Beskrivelse" ma:internalName="Comment">
      <xsd:simpleType>
        <xsd:restriction base="dms:Note">
          <xsd:maxLength value="255"/>
        </xsd:restriction>
      </xsd:simpleType>
    </xsd:element>
    <xsd:element name="AverageRating" ma:index="14" nillable="true" ma:displayName="Bedømmelse (0-5)" ma:decimals="2" ma:description="Gennemsnitlig værdi af alle de bedømmelser, der er afsendt" ma:internalName="AverageRating" ma:readOnly="true">
      <xsd:simpleType>
        <xsd:restriction base="dms:Number"/>
      </xsd:simpleType>
    </xsd:element>
    <xsd:element name="RatingCount" ma:index="15" nillable="true" ma:displayName="Antal bedømmelser" ma:decimals="0" ma:description="Antal afsendte bedømmelser"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f8f8092-5b9a-4fa8-8dc2-99309bd78245" elementFormDefault="qualified">
    <xsd:import namespace="http://schemas.microsoft.com/office/2006/documentManagement/types"/>
    <xsd:import namespace="http://schemas.microsoft.com/office/infopath/2007/PartnerControls"/>
    <xsd:element name="PortalDepartment" ma:index="8" nillable="true" ma:displayName="Afdeling" ma:description="" ma:list="{99f68fab-5e88-43a8-9655-891c6db66323}" ma:internalName="PortalDepartment" ma:showField="Title" ma:web="7f8f8092-5b9a-4fa8-8dc2-99309bd78245">
      <xsd:simpleType>
        <xsd:restriction base="dms:Lookup"/>
      </xsd:simpleType>
    </xsd:element>
    <xsd:element name="d67304936df247ab9448bd970a61aa05" ma:index="9" nillable="true" ma:taxonomy="true" ma:internalName="d67304936df247ab9448bd970a61aa05" ma:taxonomyFieldName="PortalKeyword" ma:displayName="Emneord" ma:fieldId="{d6730493-6df2-47ab-9448-bd970a61aa05}" ma:taxonomyMulti="true" ma:sspId="031662ce-938e-43d5-8066-2cb628b75d7b" ma:termSetId="eb262805-af9c-4ed9-b703-4606d8b8e732"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ce83bcc4-3322-4fa3-a0df-7e81ae53396e}" ma:internalName="TaxCatchAll" ma:showField="CatchAllData" ma:web="7f8f8092-5b9a-4fa8-8dc2-99309bd7824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e83bcc4-3322-4fa3-a0df-7e81ae53396e}" ma:internalName="TaxCatchAllLabel" ma:readOnly="true" ma:showField="CatchAllDataLabel" ma:web="7f8f8092-5b9a-4fa8-8dc2-99309bd78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CABB6-D9F7-4DA2-8F70-2B1286BE9E97}">
  <ds:schemaRefs>
    <ds:schemaRef ds:uri="http://schemas.microsoft.com/sharepoint/v3/contenttype/forms"/>
  </ds:schemaRefs>
</ds:datastoreItem>
</file>

<file path=customXml/itemProps2.xml><?xml version="1.0" encoding="utf-8"?>
<ds:datastoreItem xmlns:ds="http://schemas.openxmlformats.org/officeDocument/2006/customXml" ds:itemID="{7015EE7F-486B-406C-BE4B-D6585CFD155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f8f8092-5b9a-4fa8-8dc2-99309bd78245"/>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DFF9C8EE-9946-4EFF-82DD-08C7931AD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8f8092-5b9a-4fa8-8dc2-99309bd78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1412</TotalTime>
  <Words>506</Words>
  <Application>Microsoft Office PowerPoint</Application>
  <PresentationFormat>Widescreen</PresentationFormat>
  <Paragraphs>82</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Helvetica</vt:lpstr>
      <vt:lpstr>Arial</vt:lpstr>
      <vt:lpstr>Calibri Light</vt:lpstr>
      <vt:lpstr>Calibri</vt:lpstr>
      <vt:lpstr>Interstate-Regular</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Morten Philip</dc:creator>
  <cp:lastModifiedBy>Hanne Irene Jensen</cp:lastModifiedBy>
  <cp:revision>97</cp:revision>
  <dcterms:modified xsi:type="dcterms:W3CDTF">2022-03-07T16:49:05Z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0x01010045E8358252D6400EB1C231CCF7F3BC97002DD627EC259AA74485FFDDF6914492A6</vt:lpwstr>
  </property>
  <property fmtid="{D5CDD505-2E9C-101B-9397-08002B2CF9AE}" pid="3" name="PortalKeyword">
    <vt:lpwstr/>
  </property>
</Properties>
</file>